
<file path=[Content_Types].xml><?xml version="1.0" encoding="utf-8"?>
<Types xmlns="http://schemas.openxmlformats.org/package/2006/content-types">
  <Default Extension="emf" ContentType="image/x-emf"/>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595" r:id="rId3"/>
    <p:sldId id="390" r:id="rId4"/>
    <p:sldId id="594" r:id="rId5"/>
    <p:sldId id="578" r:id="rId6"/>
    <p:sldId id="549" r:id="rId7"/>
    <p:sldId id="531" r:id="rId8"/>
    <p:sldId id="260" r:id="rId9"/>
    <p:sldId id="547" r:id="rId10"/>
    <p:sldId id="284" r:id="rId11"/>
    <p:sldId id="598" r:id="rId12"/>
    <p:sldId id="391" r:id="rId13"/>
    <p:sldId id="394" r:id="rId14"/>
    <p:sldId id="530" r:id="rId15"/>
    <p:sldId id="324" r:id="rId16"/>
    <p:sldId id="550" r:id="rId17"/>
    <p:sldId id="474" r:id="rId18"/>
    <p:sldId id="596" r:id="rId19"/>
    <p:sldId id="59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0060"/>
    <a:srgbClr val="24AD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79"/>
    <p:restoredTop sz="76327"/>
  </p:normalViewPr>
  <p:slideViewPr>
    <p:cSldViewPr snapToGrid="0" snapToObjects="1">
      <p:cViewPr varScale="1">
        <p:scale>
          <a:sx n="96" d="100"/>
          <a:sy n="96" d="100"/>
        </p:scale>
        <p:origin x="146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gif>
</file>

<file path=ppt/media/image10.tiff>
</file>

<file path=ppt/media/image11.png>
</file>

<file path=ppt/media/image12.png>
</file>

<file path=ppt/media/image13.png>
</file>

<file path=ppt/media/image2.png>
</file>

<file path=ppt/media/image3.png>
</file>

<file path=ppt/media/image4.png>
</file>

<file path=ppt/media/image5.gif>
</file>

<file path=ppt/media/image6.jpeg>
</file>

<file path=ppt/media/image7.png>
</file>

<file path=ppt/media/image8.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F13897-26A7-ED4D-AB3D-7827AB5D2737}" type="datetimeFigureOut">
              <a:rPr lang="en-US" smtClean="0"/>
              <a:t>5/4/21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8BAB2F-C783-9D4B-A4CB-0337EE734A25}" type="slidenum">
              <a:rPr lang="en-US" smtClean="0"/>
              <a:t>‹#›</a:t>
            </a:fld>
            <a:endParaRPr lang="en-US"/>
          </a:p>
        </p:txBody>
      </p:sp>
    </p:spTree>
    <p:extLst>
      <p:ext uri="{BB962C8B-B14F-4D97-AF65-F5344CB8AC3E}">
        <p14:creationId xmlns:p14="http://schemas.microsoft.com/office/powerpoint/2010/main" val="2772445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a:t>
            </a:r>
          </a:p>
          <a:p>
            <a:r>
              <a:rPr lang="en-US" dirty="0"/>
              <a:t>I’m Matt Engelhard – I’m an assistant professor here in the Department of Biostatistics &amp; Bioinformatics</a:t>
            </a:r>
          </a:p>
          <a:p>
            <a:r>
              <a:rPr lang="en-US" dirty="0"/>
              <a:t>Work in machine learning for health, particularly for mental health</a:t>
            </a:r>
          </a:p>
          <a:p>
            <a:endParaRPr lang="en-US" dirty="0"/>
          </a:p>
          <a:p>
            <a:r>
              <a:rPr lang="en-US" dirty="0"/>
              <a:t>I’m excited to have this opportunity to work with you.</a:t>
            </a:r>
          </a:p>
          <a:p>
            <a:pPr marL="171450" indent="-171450">
              <a:buFontTx/>
              <a:buChar char="-"/>
            </a:pPr>
            <a:r>
              <a:rPr lang="en-US" dirty="0"/>
              <a:t>Third year of this course; second during the pandemic</a:t>
            </a:r>
          </a:p>
          <a:p>
            <a:pPr marL="171450" indent="-171450">
              <a:buFontTx/>
              <a:buChar char="-"/>
            </a:pPr>
            <a:r>
              <a:rPr lang="en-US" dirty="0"/>
              <a:t>Come a long way, but getting better all the time and need your help!</a:t>
            </a:r>
          </a:p>
          <a:p>
            <a:endParaRPr lang="en-US" dirty="0"/>
          </a:p>
          <a:p>
            <a:r>
              <a:rPr lang="en-US" dirty="0"/>
              <a:t>I’m an MD/PhD by training – PhD in machine learning for health</a:t>
            </a:r>
          </a:p>
          <a:p>
            <a:r>
              <a:rPr lang="en-US" dirty="0"/>
              <a:t>I really believe that when developing this tech, it’s important to be clinically competent – I bet 4 years on it</a:t>
            </a:r>
          </a:p>
          <a:p>
            <a:r>
              <a:rPr lang="en-US" dirty="0"/>
              <a:t>By the same token, I believe very strongly that it’s critical that you be comfortable with machine learning – because it’s impacting the practice of medicine now, and will more and more over the course of your careers</a:t>
            </a:r>
          </a:p>
          <a:p>
            <a:endParaRPr lang="en-US" dirty="0"/>
          </a:p>
          <a:p>
            <a:r>
              <a:rPr lang="en-US" dirty="0"/>
              <a:t>More than anything, my goal is to tell you that these tools – they’re not different, fundamentally, from what’s come before, but are nevertheless pretty amazing</a:t>
            </a:r>
          </a:p>
        </p:txBody>
      </p:sp>
      <p:sp>
        <p:nvSpPr>
          <p:cNvPr id="4" name="Slide Number Placeholder 3"/>
          <p:cNvSpPr>
            <a:spLocks noGrp="1"/>
          </p:cNvSpPr>
          <p:nvPr>
            <p:ph type="sldNum" sz="quarter" idx="5"/>
          </p:nvPr>
        </p:nvSpPr>
        <p:spPr/>
        <p:txBody>
          <a:bodyPr/>
          <a:lstStyle/>
          <a:p>
            <a:fld id="{F78BAB2F-C783-9D4B-A4CB-0337EE734A25}" type="slidenum">
              <a:rPr lang="en-US" smtClean="0"/>
              <a:t>1</a:t>
            </a:fld>
            <a:endParaRPr lang="en-US"/>
          </a:p>
        </p:txBody>
      </p:sp>
    </p:spTree>
    <p:extLst>
      <p:ext uri="{BB962C8B-B14F-4D97-AF65-F5344CB8AC3E}">
        <p14:creationId xmlns:p14="http://schemas.microsoft.com/office/powerpoint/2010/main" val="8988836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SQuAD</a:t>
            </a:r>
            <a:r>
              <a:rPr lang="en-US" dirty="0"/>
              <a:t> 2.0 developed in 2016</a:t>
            </a:r>
          </a:p>
          <a:p>
            <a:endParaRPr lang="en-US" dirty="0"/>
          </a:p>
          <a:p>
            <a:pPr marL="171450" indent="-171450">
              <a:buFontTx/>
              <a:buChar char="-"/>
            </a:pPr>
            <a:r>
              <a:rPr lang="en-US" dirty="0"/>
              <a:t>Paragraphs of content along with questions about that content</a:t>
            </a:r>
          </a:p>
          <a:p>
            <a:pPr marL="171450" indent="-171450">
              <a:buFontTx/>
              <a:buChar char="-"/>
            </a:pPr>
            <a:r>
              <a:rPr lang="en-US" dirty="0"/>
              <a:t>Here we have paragraph about the immune system along with relevant questions that can be answered. But again, not all of these questions can be answered, and it is important for the system to recognize this.</a:t>
            </a:r>
          </a:p>
          <a:p>
            <a:endParaRPr lang="en-US" dirty="0"/>
          </a:p>
          <a:p>
            <a:r>
              <a:rPr lang="en-US" dirty="0"/>
              <a:t>Exact match. This metric measures the percentage of predictions that match any one of the ground truth answers exactly. </a:t>
            </a:r>
          </a:p>
          <a:p>
            <a:endParaRPr lang="en-US" dirty="0"/>
          </a:p>
          <a:p>
            <a:r>
              <a:rPr lang="en-US" dirty="0"/>
              <a:t>(Macro-averaged) F1 score. This metric measures the average overlap between the prediction and ground truth answer. We treat the prediction and ground truth as bags of tokens, and compute their F1. We take the maximum F1 over all of the ground truth answers for a given question, and then average over all of the questions</a:t>
            </a:r>
          </a:p>
          <a:p>
            <a:endParaRPr lang="en-US" dirty="0"/>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691821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But at the heart of all of this is the predictive model.</a:t>
            </a:r>
          </a:p>
          <a:p>
            <a:r>
              <a:rPr lang="en-US" dirty="0"/>
              <a:t>In almost all the cases you just saw, we have a machine – a computer program, really -- that takes some data, let’s say x – processes it in some way -- and then makes a prediction about some associated value y -- its prediction is informed by the data x</a:t>
            </a:r>
          </a:p>
          <a:p>
            <a:r>
              <a:rPr lang="en-US" dirty="0"/>
              <a:t>The thing that accepts x and spits out y – that’s the machine in machine learning.</a:t>
            </a:r>
          </a:p>
          <a:p>
            <a:r>
              <a:rPr lang="en-US" dirty="0"/>
              <a:t>The machine could be a computer, a person with a calculator, whatever</a:t>
            </a:r>
          </a:p>
          <a:p>
            <a:r>
              <a:rPr lang="en-US" dirty="0"/>
              <a:t>But whatever it is, it needs to learn how the x’s relate to the y’s so it can make the best predictions possible. We’ll talk a little more about what that means toward the end of the lecture.</a:t>
            </a:r>
          </a:p>
        </p:txBody>
      </p:sp>
      <p:sp>
        <p:nvSpPr>
          <p:cNvPr id="4" name="Slide Number Placeholder 3"/>
          <p:cNvSpPr>
            <a:spLocks noGrp="1"/>
          </p:cNvSpPr>
          <p:nvPr>
            <p:ph type="sldNum" sz="quarter" idx="10"/>
          </p:nvPr>
        </p:nvSpPr>
        <p:spPr/>
        <p:txBody>
          <a:bodyPr/>
          <a:lstStyle/>
          <a:p>
            <a:fld id="{DB333E9F-084A-8543-BC6F-0AE70009C29B}" type="slidenum">
              <a:rPr lang="en-US" smtClean="0"/>
              <a:t>15</a:t>
            </a:fld>
            <a:endParaRPr lang="en-US"/>
          </a:p>
        </p:txBody>
      </p:sp>
    </p:spTree>
    <p:extLst>
      <p:ext uri="{BB962C8B-B14F-4D97-AF65-F5344CB8AC3E}">
        <p14:creationId xmlns:p14="http://schemas.microsoft.com/office/powerpoint/2010/main" val="8495830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medicine, often x is a fairly simple set of features</a:t>
            </a:r>
          </a:p>
          <a:p>
            <a:pPr marL="171450" indent="-171450">
              <a:buFontTx/>
              <a:buChar char="-"/>
            </a:pPr>
            <a:r>
              <a:rPr lang="en-US" dirty="0"/>
              <a:t>Models that deal effectively with highly complex data, like images – those are fairly new</a:t>
            </a:r>
          </a:p>
          <a:p>
            <a:pPr marL="171450" indent="-171450">
              <a:buFontTx/>
              <a:buChar char="-"/>
            </a:pPr>
            <a:r>
              <a:rPr lang="en-US" dirty="0"/>
              <a:t>But predictive models are NOT new, AT ALL, in medicine</a:t>
            </a:r>
          </a:p>
          <a:p>
            <a:pPr marL="171450" indent="-171450">
              <a:buFontTx/>
              <a:buChar char="-"/>
            </a:pPr>
            <a:r>
              <a:rPr lang="en-US" dirty="0"/>
              <a:t>Think cardiology, Framingham, pooled cohort equations, </a:t>
            </a:r>
            <a:r>
              <a:rPr lang="en-US" dirty="0" err="1"/>
              <a:t>etc</a:t>
            </a:r>
            <a:endParaRPr lang="en-US" dirty="0"/>
          </a:p>
          <a:p>
            <a:pPr marL="171450" indent="-171450">
              <a:buFontTx/>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We have APACHE III, for instance – APACHE stands for ACUTE PHYSIOLOGY AND CHRONIC HEALTH EVALUATION</a:t>
            </a:r>
          </a:p>
          <a:p>
            <a:pPr marL="171450" indent="-171450">
              <a:buFontTx/>
              <a:buChar char="-"/>
            </a:pPr>
            <a:endParaRPr lang="en-US" dirty="0"/>
          </a:p>
          <a:p>
            <a:pPr marL="171450" indent="-171450">
              <a:buFontTx/>
              <a:buChar char="-"/>
            </a:pPr>
            <a:r>
              <a:rPr lang="en-US" dirty="0"/>
              <a:t>This is a predictive model that takes a limited set of clinical variables, collected on ICU admission, and makes a mortality prediction</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9FCDE58F-843A-8447-AF7F-7BD31329CDC1}" type="slidenum">
              <a:rPr lang="en-US" smtClean="0"/>
              <a:t>16</a:t>
            </a:fld>
            <a:endParaRPr lang="en-US"/>
          </a:p>
        </p:txBody>
      </p:sp>
    </p:spTree>
    <p:extLst>
      <p:ext uri="{BB962C8B-B14F-4D97-AF65-F5344CB8AC3E}">
        <p14:creationId xmlns:p14="http://schemas.microsoft.com/office/powerpoint/2010/main" val="35351758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said before that those examples above, they all have a predictive model at their core</a:t>
            </a:r>
          </a:p>
          <a:p>
            <a:r>
              <a:rPr lang="en-US" dirty="0"/>
              <a:t>Let’s look at each in turn</a:t>
            </a:r>
          </a:p>
          <a:p>
            <a:endParaRPr lang="en-US" dirty="0"/>
          </a:p>
          <a:p>
            <a:r>
              <a:rPr lang="en-US" dirty="0"/>
              <a:t>In computer vision, the simplest case is that we have an image – that’s the x – and we want to make a prediction</a:t>
            </a:r>
          </a:p>
          <a:p>
            <a:endParaRPr lang="en-US" dirty="0"/>
          </a:p>
          <a:p>
            <a:r>
              <a:rPr lang="en-US" dirty="0"/>
              <a:t>Ones that have been studied:</a:t>
            </a:r>
          </a:p>
          <a:p>
            <a:pPr marL="171450" indent="-171450">
              <a:buFontTx/>
              <a:buChar char="-"/>
            </a:pPr>
            <a:r>
              <a:rPr lang="en-US" dirty="0"/>
              <a:t>Identify referable diabetic retinopathy</a:t>
            </a:r>
          </a:p>
          <a:p>
            <a:pPr marL="171450" indent="-171450">
              <a:buFontTx/>
              <a:buChar char="-"/>
            </a:pPr>
            <a:r>
              <a:rPr lang="en-US" dirty="0"/>
              <a:t>Identify abnormal proliferation of blood vessels</a:t>
            </a:r>
          </a:p>
          <a:p>
            <a:pPr marL="171450" indent="-171450">
              <a:buFontTx/>
              <a:buChar char="-"/>
            </a:pPr>
            <a:r>
              <a:rPr lang="en-US" dirty="0"/>
              <a:t>Identify Alzheimer’s disease?</a:t>
            </a:r>
          </a:p>
          <a:p>
            <a:endParaRPr lang="en-US" dirty="0"/>
          </a:p>
          <a:p>
            <a:r>
              <a:rPr lang="en-US" dirty="0"/>
              <a:t>At this point, a couple of important asides.</a:t>
            </a:r>
          </a:p>
          <a:p>
            <a:endParaRPr lang="en-US" dirty="0"/>
          </a:p>
          <a:p>
            <a:r>
              <a:rPr lang="en-US" dirty="0"/>
              <a:t>First, NONE of this is causal. The fact that a retinal image can be used to predict the presence / absence of </a:t>
            </a:r>
            <a:r>
              <a:rPr lang="en-US" dirty="0" err="1"/>
              <a:t>Alzheimers</a:t>
            </a:r>
            <a:r>
              <a:rPr lang="en-US" dirty="0"/>
              <a:t> does not mean that something about the retina is causing </a:t>
            </a:r>
            <a:r>
              <a:rPr lang="en-US" dirty="0" err="1"/>
              <a:t>Alzheimers</a:t>
            </a:r>
            <a:r>
              <a:rPr lang="en-US" dirty="0"/>
              <a:t>. Obvious in this case, but important to remember that in general, prediction doesn’t imply anything about causation.</a:t>
            </a:r>
          </a:p>
          <a:p>
            <a:endParaRPr lang="en-US" dirty="0"/>
          </a:p>
          <a:p>
            <a:r>
              <a:rPr lang="en-US" dirty="0"/>
              <a:t>Second, prediction isn’t saying anything about the future. We’re just making a guess about some value associated with the image.</a:t>
            </a:r>
          </a:p>
          <a:p>
            <a:endParaRPr lang="en-US" dirty="0"/>
          </a:p>
          <a:p>
            <a:r>
              <a:rPr lang="en-US" dirty="0"/>
              <a:t>Third, there’s clinical intuition and knowledge that comes into play at many steps along the way to developing a model like this. But the first one – have to decide whether the task is even reasonable… is it reasonable to think that…</a:t>
            </a:r>
          </a:p>
        </p:txBody>
      </p:sp>
      <p:sp>
        <p:nvSpPr>
          <p:cNvPr id="4" name="Slide Number Placeholder 3"/>
          <p:cNvSpPr>
            <a:spLocks noGrp="1"/>
          </p:cNvSpPr>
          <p:nvPr>
            <p:ph type="sldNum" sz="quarter" idx="5"/>
          </p:nvPr>
        </p:nvSpPr>
        <p:spPr/>
        <p:txBody>
          <a:bodyPr/>
          <a:lstStyle/>
          <a:p>
            <a:fld id="{9FCDE58F-843A-8447-AF7F-7BD31329CDC1}" type="slidenum">
              <a:rPr lang="en-US" smtClean="0"/>
              <a:t>17</a:t>
            </a:fld>
            <a:endParaRPr lang="en-US"/>
          </a:p>
        </p:txBody>
      </p:sp>
    </p:spTree>
    <p:extLst>
      <p:ext uri="{BB962C8B-B14F-4D97-AF65-F5344CB8AC3E}">
        <p14:creationId xmlns:p14="http://schemas.microsoft.com/office/powerpoint/2010/main" val="12786490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Note that we’re focused on collaboration,</a:t>
            </a:r>
            <a:r>
              <a:rPr lang="en-US" baseline="0" dirty="0"/>
              <a:t> etc.</a:t>
            </a:r>
          </a:p>
          <a:p>
            <a:r>
              <a:rPr lang="en-US" baseline="0" dirty="0"/>
              <a:t>Also note that we are going to jump right in and talk about models</a:t>
            </a:r>
          </a:p>
          <a:p>
            <a:r>
              <a:rPr lang="en-US" baseline="0" dirty="0"/>
              <a:t>Then we will pull back a little</a:t>
            </a:r>
            <a:endParaRPr lang="en-US" dirty="0"/>
          </a:p>
        </p:txBody>
      </p:sp>
      <p:sp>
        <p:nvSpPr>
          <p:cNvPr id="4" name="Slide Number Placeholder 3"/>
          <p:cNvSpPr>
            <a:spLocks noGrp="1"/>
          </p:cNvSpPr>
          <p:nvPr>
            <p:ph type="sldNum" sz="quarter" idx="10"/>
          </p:nvPr>
        </p:nvSpPr>
        <p:spPr/>
        <p:txBody>
          <a:bodyPr/>
          <a:lstStyle/>
          <a:p>
            <a:fld id="{DB333E9F-084A-8543-BC6F-0AE70009C29B}" type="slidenum">
              <a:rPr lang="en-US" smtClean="0"/>
              <a:t>18</a:t>
            </a:fld>
            <a:endParaRPr lang="en-US"/>
          </a:p>
        </p:txBody>
      </p:sp>
    </p:spTree>
    <p:extLst>
      <p:ext uri="{BB962C8B-B14F-4D97-AF65-F5344CB8AC3E}">
        <p14:creationId xmlns:p14="http://schemas.microsoft.com/office/powerpoint/2010/main" val="18087343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Note that we’re focused on collaboration,</a:t>
            </a:r>
            <a:r>
              <a:rPr lang="en-US" baseline="0" dirty="0"/>
              <a:t> etc.</a:t>
            </a:r>
          </a:p>
          <a:p>
            <a:r>
              <a:rPr lang="en-US" baseline="0" dirty="0"/>
              <a:t>Also note that we are going to jump right in and talk about models</a:t>
            </a:r>
          </a:p>
          <a:p>
            <a:r>
              <a:rPr lang="en-US" baseline="0" dirty="0"/>
              <a:t>Then we will pull back a little</a:t>
            </a:r>
            <a:endParaRPr lang="en-US" dirty="0"/>
          </a:p>
        </p:txBody>
      </p:sp>
      <p:sp>
        <p:nvSpPr>
          <p:cNvPr id="4" name="Slide Number Placeholder 3"/>
          <p:cNvSpPr>
            <a:spLocks noGrp="1"/>
          </p:cNvSpPr>
          <p:nvPr>
            <p:ph type="sldNum" sz="quarter" idx="10"/>
          </p:nvPr>
        </p:nvSpPr>
        <p:spPr/>
        <p:txBody>
          <a:bodyPr/>
          <a:lstStyle/>
          <a:p>
            <a:fld id="{DB333E9F-084A-8543-BC6F-0AE70009C29B}" type="slidenum">
              <a:rPr lang="en-US" smtClean="0"/>
              <a:t>19</a:t>
            </a:fld>
            <a:endParaRPr lang="en-US"/>
          </a:p>
        </p:txBody>
      </p:sp>
    </p:spTree>
    <p:extLst>
      <p:ext uri="{BB962C8B-B14F-4D97-AF65-F5344CB8AC3E}">
        <p14:creationId xmlns:p14="http://schemas.microsoft.com/office/powerpoint/2010/main" val="38957979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B333E9F-084A-8543-BC6F-0AE70009C29B}" type="slidenum">
              <a:rPr lang="en-US" smtClean="0"/>
              <a:t>3</a:t>
            </a:fld>
            <a:endParaRPr lang="en-US"/>
          </a:p>
        </p:txBody>
      </p:sp>
    </p:spTree>
    <p:extLst>
      <p:ext uri="{BB962C8B-B14F-4D97-AF65-F5344CB8AC3E}">
        <p14:creationId xmlns:p14="http://schemas.microsoft.com/office/powerpoint/2010/main" val="20011528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the kinds of tools we’re going to be talking about – starting with computer vision</a:t>
            </a:r>
          </a:p>
          <a:p>
            <a:endParaRPr lang="en-US" dirty="0"/>
          </a:p>
          <a:p>
            <a:r>
              <a:rPr lang="en-US" dirty="0"/>
              <a:t>What’s happening here?</a:t>
            </a:r>
          </a:p>
          <a:p>
            <a:r>
              <a:rPr lang="en-US" dirty="0"/>
              <a:t>We have a system that, in real time, is recognizing … and identifying their contours</a:t>
            </a:r>
          </a:p>
          <a:p>
            <a:r>
              <a:rPr lang="en-US" dirty="0"/>
              <a:t>You’ve probably seen something like this on </a:t>
            </a:r>
            <a:r>
              <a:rPr lang="en-US" dirty="0" err="1"/>
              <a:t>youtube</a:t>
            </a:r>
            <a:r>
              <a:rPr lang="en-US" dirty="0"/>
              <a:t> – systems like this are an important component of self-driving tech (although that’s usually with lidar)</a:t>
            </a:r>
          </a:p>
          <a:p>
            <a:endParaRPr lang="en-US" dirty="0"/>
          </a:p>
          <a:p>
            <a:r>
              <a:rPr lang="en-US" dirty="0"/>
              <a:t>The same kind of models that can do this… can do that…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C8B2ED-695F-AA4F-8519-7236A50377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4200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8A18789-8494-994C-A83C-76F54B5E255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6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Generative models based on transformer architecture and trained on 8 million webpages</a:t>
            </a:r>
          </a:p>
        </p:txBody>
      </p:sp>
      <p:sp>
        <p:nvSpPr>
          <p:cNvPr id="4" name="Slide Number Placeholder 3"/>
          <p:cNvSpPr>
            <a:spLocks noGrp="1"/>
          </p:cNvSpPr>
          <p:nvPr>
            <p:ph type="sldNum" sz="quarter" idx="5"/>
          </p:nvPr>
        </p:nvSpPr>
        <p:spPr/>
        <p:txBody>
          <a:bodyPr/>
          <a:lstStyle/>
          <a:p>
            <a:fld id="{DB333E9F-084A-8543-BC6F-0AE70009C29B}" type="slidenum">
              <a:rPr lang="en-US" smtClean="0"/>
              <a:t>7</a:t>
            </a:fld>
            <a:endParaRPr lang="en-US"/>
          </a:p>
        </p:txBody>
      </p:sp>
    </p:spTree>
    <p:extLst>
      <p:ext uri="{BB962C8B-B14F-4D97-AF65-F5344CB8AC3E}">
        <p14:creationId xmlns:p14="http://schemas.microsoft.com/office/powerpoint/2010/main" val="16943577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what’s going on in this image</a:t>
            </a:r>
          </a:p>
          <a:p>
            <a:r>
              <a:rPr lang="en-US" dirty="0"/>
              <a:t>Anybody want to take a stab at how this thing might be connected to medicine?</a:t>
            </a:r>
          </a:p>
        </p:txBody>
      </p:sp>
      <p:sp>
        <p:nvSpPr>
          <p:cNvPr id="4" name="Slide Number Placeholder 3"/>
          <p:cNvSpPr>
            <a:spLocks noGrp="1"/>
          </p:cNvSpPr>
          <p:nvPr>
            <p:ph type="sldNum" sz="quarter" idx="5"/>
          </p:nvPr>
        </p:nvSpPr>
        <p:spPr/>
        <p:txBody>
          <a:bodyPr/>
          <a:lstStyle/>
          <a:p>
            <a:fld id="{F78BAB2F-C783-9D4B-A4CB-0337EE734A25}" type="slidenum">
              <a:rPr lang="en-US" smtClean="0"/>
              <a:t>9</a:t>
            </a:fld>
            <a:endParaRPr lang="en-US"/>
          </a:p>
        </p:txBody>
      </p:sp>
    </p:spTree>
    <p:extLst>
      <p:ext uri="{BB962C8B-B14F-4D97-AF65-F5344CB8AC3E}">
        <p14:creationId xmlns:p14="http://schemas.microsoft.com/office/powerpoint/2010/main" val="26610884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a:t>That same tech is helping us understand how to design an artificial pancreas that maintains normoglycemia more effectively than a person can</a:t>
            </a:r>
          </a:p>
          <a:p>
            <a:pPr marL="171450" indent="-171450">
              <a:buFontTx/>
              <a:buChar char="-"/>
            </a:pPr>
            <a:r>
              <a:rPr lang="en-US" baseline="0" dirty="0"/>
              <a:t>And can help us optimize certain types of sequential decision-making problems, such as fluid and vasopressor administration in sepsis management</a:t>
            </a:r>
          </a:p>
        </p:txBody>
      </p:sp>
      <p:sp>
        <p:nvSpPr>
          <p:cNvPr id="4" name="Slide Number Placeholder 3"/>
          <p:cNvSpPr>
            <a:spLocks noGrp="1"/>
          </p:cNvSpPr>
          <p:nvPr>
            <p:ph type="sldNum" sz="quarter" idx="10"/>
          </p:nvPr>
        </p:nvSpPr>
        <p:spPr/>
        <p:txBody>
          <a:bodyPr/>
          <a:lstStyle/>
          <a:p>
            <a:fld id="{0175F3A6-6971-5D47-A3A5-1EDC47BAF5FB}" type="slidenum">
              <a:rPr lang="en-US" smtClean="0"/>
              <a:t>10</a:t>
            </a:fld>
            <a:endParaRPr lang="en-US"/>
          </a:p>
        </p:txBody>
      </p:sp>
    </p:spTree>
    <p:extLst>
      <p:ext uri="{BB962C8B-B14F-4D97-AF65-F5344CB8AC3E}">
        <p14:creationId xmlns:p14="http://schemas.microsoft.com/office/powerpoint/2010/main" val="13428614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Let’s go back to 2012.</a:t>
            </a:r>
          </a:p>
          <a:p>
            <a:r>
              <a:rPr lang="en-US" dirty="0"/>
              <a:t>At that time, it was all about the support vector machine – neural networks were on the fringe.</a:t>
            </a:r>
          </a:p>
          <a:p>
            <a:r>
              <a:rPr lang="en-US" dirty="0"/>
              <a:t>The techniques to train them had been around for a while, but other approaches were better, and easier. Very few were using them.</a:t>
            </a:r>
          </a:p>
          <a:p>
            <a:endParaRPr lang="en-US" dirty="0"/>
          </a:p>
          <a:p>
            <a:r>
              <a:rPr lang="en-US" dirty="0"/>
              <a:t>Describe ImageNet challenge</a:t>
            </a:r>
          </a:p>
          <a:p>
            <a:pPr marL="171450" indent="-171450">
              <a:buFont typeface="Arial" panose="020B0604020202020204" pitchFamily="34" charset="0"/>
              <a:buChar char="•"/>
            </a:pPr>
            <a:r>
              <a:rPr lang="en-US" dirty="0"/>
              <a:t>Want to recognize what is in an image (1 of 1000 categories)</a:t>
            </a:r>
          </a:p>
          <a:p>
            <a:pPr marL="171450" indent="-171450">
              <a:buFont typeface="Arial" panose="020B0604020202020204" pitchFamily="34" charset="0"/>
              <a:buChar char="•"/>
            </a:pPr>
            <a:r>
              <a:rPr lang="en-US" dirty="0"/>
              <a:t>Have ~1 million example images</a:t>
            </a:r>
          </a:p>
          <a:p>
            <a:pPr marL="171450" indent="-171450">
              <a:buFont typeface="Arial" panose="020B0604020202020204" pitchFamily="34" charset="0"/>
              <a:buChar char="•"/>
            </a:pPr>
            <a:r>
              <a:rPr lang="en-US" dirty="0"/>
              <a:t>Very relevant for things such as image search</a:t>
            </a:r>
          </a:p>
          <a:p>
            <a:pPr marL="171450" indent="-171450">
              <a:buFont typeface="Arial" panose="020B0604020202020204" pitchFamily="34" charset="0"/>
              <a:buChar char="•"/>
            </a:pPr>
            <a:r>
              <a:rPr lang="en-US" dirty="0"/>
              <a:t>Example images are shown on the right, with predicted categories beneath each image</a:t>
            </a:r>
          </a:p>
          <a:p>
            <a:endParaRPr lang="en-US" dirty="0"/>
          </a:p>
          <a:p>
            <a:r>
              <a:rPr lang="en-US" dirty="0"/>
              <a:t>In 2012, we had </a:t>
            </a:r>
            <a:r>
              <a:rPr lang="en-US" dirty="0" err="1"/>
              <a:t>Alexnet</a:t>
            </a:r>
            <a:r>
              <a:rPr lang="en-US" dirty="0"/>
              <a:t> – huge leap forward in performance on this task, and it was using a deep NN.</a:t>
            </a:r>
          </a:p>
          <a:p>
            <a:r>
              <a:rPr lang="en-US" dirty="0"/>
              <a:t>They had figured out the right architectures, but more than that they started using LOTS of data.</a:t>
            </a:r>
          </a:p>
          <a:p>
            <a:endParaRPr lang="en-US" dirty="0"/>
          </a:p>
          <a:p>
            <a:r>
              <a:rPr lang="en-US" dirty="0"/>
              <a:t>Deep learning – a rebranding of neural networks</a:t>
            </a:r>
          </a:p>
          <a:p>
            <a:r>
              <a:rPr lang="en-US" dirty="0"/>
              <a:t>Machine learning goes beyond neural network approaches, but currently they are dominant</a:t>
            </a:r>
          </a:p>
        </p:txBody>
      </p:sp>
      <p:sp>
        <p:nvSpPr>
          <p:cNvPr id="4" name="Slide Number Placeholder 3"/>
          <p:cNvSpPr>
            <a:spLocks noGrp="1"/>
          </p:cNvSpPr>
          <p:nvPr>
            <p:ph type="sldNum" sz="quarter" idx="10"/>
          </p:nvPr>
        </p:nvSpPr>
        <p:spPr/>
        <p:txBody>
          <a:bodyPr/>
          <a:lstStyle/>
          <a:p>
            <a:fld id="{DB333E9F-084A-8543-BC6F-0AE70009C29B}" type="slidenum">
              <a:rPr lang="en-US" smtClean="0"/>
              <a:t>12</a:t>
            </a:fld>
            <a:endParaRPr lang="en-US"/>
          </a:p>
        </p:txBody>
      </p:sp>
    </p:spTree>
    <p:extLst>
      <p:ext uri="{BB962C8B-B14F-4D97-AF65-F5344CB8AC3E}">
        <p14:creationId xmlns:p14="http://schemas.microsoft.com/office/powerpoint/2010/main" val="7614876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380562" indent="-380562">
              <a:buFont typeface="Arial" panose="020B0604020202020204" pitchFamily="34" charset="0"/>
              <a:buChar char="•"/>
            </a:pPr>
            <a:r>
              <a:rPr lang="en-US" dirty="0"/>
              <a:t>Famously, Google DeepMind trained “AlphaGo” to beat the world champion Go player (a complex game)</a:t>
            </a:r>
          </a:p>
          <a:p>
            <a:pPr marL="380562" indent="-380562">
              <a:buFont typeface="Arial" panose="020B0604020202020204" pitchFamily="34" charset="0"/>
              <a:buChar char="•"/>
            </a:pPr>
            <a:endParaRPr lang="en-US" dirty="0"/>
          </a:p>
          <a:p>
            <a:pPr marL="380562" indent="-380562">
              <a:buFont typeface="Arial" panose="020B0604020202020204" pitchFamily="34" charset="0"/>
              <a:buChar char="•"/>
            </a:pPr>
            <a:r>
              <a:rPr lang="en-US" dirty="0"/>
              <a:t>AlphaGo uses Deep Reinforcement Learning (learned by repeatedly playing the game), to be covered in block 4</a:t>
            </a:r>
          </a:p>
          <a:p>
            <a:pPr marL="380562" indent="-380562">
              <a:buFont typeface="Arial" panose="020B0604020202020204" pitchFamily="34" charset="0"/>
              <a:buChar char="•"/>
            </a:pPr>
            <a:endParaRPr lang="en-US" dirty="0"/>
          </a:p>
          <a:p>
            <a:pPr marL="380562" indent="-380562">
              <a:buFont typeface="Arial" panose="020B0604020202020204" pitchFamily="34" charset="0"/>
              <a:buChar char="•"/>
            </a:pPr>
            <a:r>
              <a:rPr lang="en-US" dirty="0"/>
              <a:t>Many other examples:</a:t>
            </a:r>
          </a:p>
          <a:p>
            <a:pPr marL="989463" lvl="1" indent="-380562">
              <a:buFont typeface="Arial" panose="020B0604020202020204" pitchFamily="34" charset="0"/>
              <a:buChar char="•"/>
            </a:pPr>
            <a:r>
              <a:rPr lang="en-US" dirty="0"/>
              <a:t>Voice Recognition</a:t>
            </a:r>
          </a:p>
          <a:p>
            <a:pPr marL="989463" lvl="1" indent="-380562">
              <a:buFont typeface="Arial" panose="020B0604020202020204" pitchFamily="34" charset="0"/>
              <a:buChar char="•"/>
            </a:pPr>
            <a:r>
              <a:rPr lang="en-US" dirty="0"/>
              <a:t>Object Detection</a:t>
            </a:r>
          </a:p>
          <a:p>
            <a:pPr marL="989463" lvl="1" indent="-380562">
              <a:buFont typeface="Arial" panose="020B0604020202020204" pitchFamily="34" charset="0"/>
              <a:buChar char="•"/>
            </a:pPr>
            <a:r>
              <a:rPr lang="en-US" dirty="0"/>
              <a:t>Text Translation</a:t>
            </a:r>
          </a:p>
          <a:p>
            <a:pPr marL="989463" lvl="1" indent="-380562">
              <a:buFont typeface="Arial" panose="020B0604020202020204" pitchFamily="34" charset="0"/>
              <a:buChar char="•"/>
            </a:pPr>
            <a:r>
              <a:rPr lang="en-US" i="1" dirty="0"/>
              <a:t>Etc.</a:t>
            </a:r>
          </a:p>
          <a:p>
            <a:endParaRPr lang="en-US" dirty="0"/>
          </a:p>
        </p:txBody>
      </p:sp>
      <p:sp>
        <p:nvSpPr>
          <p:cNvPr id="4" name="Slide Number Placeholder 3"/>
          <p:cNvSpPr>
            <a:spLocks noGrp="1"/>
          </p:cNvSpPr>
          <p:nvPr>
            <p:ph type="sldNum" sz="quarter" idx="10"/>
          </p:nvPr>
        </p:nvSpPr>
        <p:spPr/>
        <p:txBody>
          <a:bodyPr/>
          <a:lstStyle/>
          <a:p>
            <a:fld id="{DB333E9F-084A-8543-BC6F-0AE70009C29B}" type="slidenum">
              <a:rPr lang="en-US" smtClean="0"/>
              <a:t>13</a:t>
            </a:fld>
            <a:endParaRPr lang="en-US"/>
          </a:p>
        </p:txBody>
      </p:sp>
    </p:spTree>
    <p:extLst>
      <p:ext uri="{BB962C8B-B14F-4D97-AF65-F5344CB8AC3E}">
        <p14:creationId xmlns:p14="http://schemas.microsoft.com/office/powerpoint/2010/main" val="40561182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74AB1-0C04-DC44-9EEF-8E14DD897D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9DCB5C-883D-464A-85B5-94A64540BB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FFDD80-7258-1147-97E6-50E682842ACA}"/>
              </a:ext>
            </a:extLst>
          </p:cNvPr>
          <p:cNvSpPr>
            <a:spLocks noGrp="1"/>
          </p:cNvSpPr>
          <p:nvPr>
            <p:ph type="dt" sz="half" idx="10"/>
          </p:nvPr>
        </p:nvSpPr>
        <p:spPr/>
        <p:txBody>
          <a:bodyPr/>
          <a:lstStyle/>
          <a:p>
            <a:fld id="{43173F10-24B0-F241-BAFD-0430E6089C92}" type="datetimeFigureOut">
              <a:rPr lang="en-US" smtClean="0"/>
              <a:t>5/4/21</a:t>
            </a:fld>
            <a:endParaRPr lang="en-US"/>
          </a:p>
        </p:txBody>
      </p:sp>
      <p:sp>
        <p:nvSpPr>
          <p:cNvPr id="5" name="Footer Placeholder 4">
            <a:extLst>
              <a:ext uri="{FF2B5EF4-FFF2-40B4-BE49-F238E27FC236}">
                <a16:creationId xmlns:a16="http://schemas.microsoft.com/office/drawing/2014/main" id="{BAA76BB2-C111-8B4C-A55D-4FD0608036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582394-004D-F941-9DAC-EBFCAD1668C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510486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2310-C834-F043-8BFC-6383ED6DEF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2E4889-9B9A-204A-8E49-02D1849CE9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B01086-F1DC-E64F-ABC5-D8CDDA0AE512}"/>
              </a:ext>
            </a:extLst>
          </p:cNvPr>
          <p:cNvSpPr>
            <a:spLocks noGrp="1"/>
          </p:cNvSpPr>
          <p:nvPr>
            <p:ph type="dt" sz="half" idx="10"/>
          </p:nvPr>
        </p:nvSpPr>
        <p:spPr/>
        <p:txBody>
          <a:bodyPr/>
          <a:lstStyle/>
          <a:p>
            <a:fld id="{43173F10-24B0-F241-BAFD-0430E6089C92}" type="datetimeFigureOut">
              <a:rPr lang="en-US" smtClean="0"/>
              <a:t>5/4/21</a:t>
            </a:fld>
            <a:endParaRPr lang="en-US"/>
          </a:p>
        </p:txBody>
      </p:sp>
      <p:sp>
        <p:nvSpPr>
          <p:cNvPr id="5" name="Footer Placeholder 4">
            <a:extLst>
              <a:ext uri="{FF2B5EF4-FFF2-40B4-BE49-F238E27FC236}">
                <a16:creationId xmlns:a16="http://schemas.microsoft.com/office/drawing/2014/main" id="{B0F29A71-87B8-EE4A-BA0E-4DA1B84BC6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7298-A28E-E84F-99C3-824A660BD28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087217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C1D5A9-8816-104A-8302-9FD95D3A8D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E3D286-A494-D44B-BD51-1FF8AEB93C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BBE192-8E6E-0147-B28E-63F4F2992C6C}"/>
              </a:ext>
            </a:extLst>
          </p:cNvPr>
          <p:cNvSpPr>
            <a:spLocks noGrp="1"/>
          </p:cNvSpPr>
          <p:nvPr>
            <p:ph type="dt" sz="half" idx="10"/>
          </p:nvPr>
        </p:nvSpPr>
        <p:spPr/>
        <p:txBody>
          <a:bodyPr/>
          <a:lstStyle/>
          <a:p>
            <a:fld id="{43173F10-24B0-F241-BAFD-0430E6089C92}" type="datetimeFigureOut">
              <a:rPr lang="en-US" smtClean="0"/>
              <a:t>5/4/21</a:t>
            </a:fld>
            <a:endParaRPr lang="en-US"/>
          </a:p>
        </p:txBody>
      </p:sp>
      <p:sp>
        <p:nvSpPr>
          <p:cNvPr id="5" name="Footer Placeholder 4">
            <a:extLst>
              <a:ext uri="{FF2B5EF4-FFF2-40B4-BE49-F238E27FC236}">
                <a16:creationId xmlns:a16="http://schemas.microsoft.com/office/drawing/2014/main" id="{1B0DEEAE-58E8-B74F-A1BF-C289E8F72C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0A3F2D-31BD-A24A-9623-8D4A987319D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981374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6A131-316C-2A4C-95A5-3D4793461C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1E04FB-C251-8A46-943C-964C7096F6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780D18-C996-E044-9A16-CDCD43FA8AD9}"/>
              </a:ext>
            </a:extLst>
          </p:cNvPr>
          <p:cNvSpPr>
            <a:spLocks noGrp="1"/>
          </p:cNvSpPr>
          <p:nvPr>
            <p:ph type="dt" sz="half" idx="10"/>
          </p:nvPr>
        </p:nvSpPr>
        <p:spPr/>
        <p:txBody>
          <a:bodyPr/>
          <a:lstStyle/>
          <a:p>
            <a:fld id="{43173F10-24B0-F241-BAFD-0430E6089C92}" type="datetimeFigureOut">
              <a:rPr lang="en-US" smtClean="0"/>
              <a:t>5/4/21</a:t>
            </a:fld>
            <a:endParaRPr lang="en-US"/>
          </a:p>
        </p:txBody>
      </p:sp>
      <p:sp>
        <p:nvSpPr>
          <p:cNvPr id="5" name="Footer Placeholder 4">
            <a:extLst>
              <a:ext uri="{FF2B5EF4-FFF2-40B4-BE49-F238E27FC236}">
                <a16:creationId xmlns:a16="http://schemas.microsoft.com/office/drawing/2014/main" id="{0559B45F-FCB2-F044-B9A6-AF9356666E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1D59-CE8A-E148-9E12-FED7EE5B2E2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143641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435AB-2CDA-3249-A6D4-71407E4EFA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1ECBB5-1AFA-0E45-A30A-00D2FE26E0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73AFF8-57F4-234C-A166-CD3BCBD3A9A0}"/>
              </a:ext>
            </a:extLst>
          </p:cNvPr>
          <p:cNvSpPr>
            <a:spLocks noGrp="1"/>
          </p:cNvSpPr>
          <p:nvPr>
            <p:ph type="dt" sz="half" idx="10"/>
          </p:nvPr>
        </p:nvSpPr>
        <p:spPr/>
        <p:txBody>
          <a:bodyPr/>
          <a:lstStyle/>
          <a:p>
            <a:fld id="{43173F10-24B0-F241-BAFD-0430E6089C92}" type="datetimeFigureOut">
              <a:rPr lang="en-US" smtClean="0"/>
              <a:t>5/4/21</a:t>
            </a:fld>
            <a:endParaRPr lang="en-US"/>
          </a:p>
        </p:txBody>
      </p:sp>
      <p:sp>
        <p:nvSpPr>
          <p:cNvPr id="5" name="Footer Placeholder 4">
            <a:extLst>
              <a:ext uri="{FF2B5EF4-FFF2-40B4-BE49-F238E27FC236}">
                <a16:creationId xmlns:a16="http://schemas.microsoft.com/office/drawing/2014/main" id="{CDA41F54-B893-2442-823E-4B817B424F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9D3932-63CB-4744-A4D8-1562B62EF1EF}"/>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310715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CE19A-C751-654D-813E-0AA2C13287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2AEBD8-0473-AE4E-B9F4-DA8E9DB911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EAFC0E-366A-DE4F-8757-5A90469D1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7D127C-99E3-EC4E-BE83-6FC704CD44BA}"/>
              </a:ext>
            </a:extLst>
          </p:cNvPr>
          <p:cNvSpPr>
            <a:spLocks noGrp="1"/>
          </p:cNvSpPr>
          <p:nvPr>
            <p:ph type="dt" sz="half" idx="10"/>
          </p:nvPr>
        </p:nvSpPr>
        <p:spPr/>
        <p:txBody>
          <a:bodyPr/>
          <a:lstStyle/>
          <a:p>
            <a:fld id="{43173F10-24B0-F241-BAFD-0430E6089C92}" type="datetimeFigureOut">
              <a:rPr lang="en-US" smtClean="0"/>
              <a:t>5/4/21</a:t>
            </a:fld>
            <a:endParaRPr lang="en-US"/>
          </a:p>
        </p:txBody>
      </p:sp>
      <p:sp>
        <p:nvSpPr>
          <p:cNvPr id="6" name="Footer Placeholder 5">
            <a:extLst>
              <a:ext uri="{FF2B5EF4-FFF2-40B4-BE49-F238E27FC236}">
                <a16:creationId xmlns:a16="http://schemas.microsoft.com/office/drawing/2014/main" id="{73D7A5F9-7AAA-5C4C-BBF9-FE6E8070DD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36BC17-1DF5-174C-AEC7-F573DB30807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638338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602D1-A8E4-7F4A-B653-A58A574FCC8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F4BB65-1985-0C4F-87F8-3E943F6AC1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CAE1D3-A324-7440-AB0A-FE955F27E7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68D628-E295-B24E-A469-702561F195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AD6856-C209-C94B-97AE-B6C4D5D923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8B9280-3798-6049-A2D6-CE8B90AEA5D0}"/>
              </a:ext>
            </a:extLst>
          </p:cNvPr>
          <p:cNvSpPr>
            <a:spLocks noGrp="1"/>
          </p:cNvSpPr>
          <p:nvPr>
            <p:ph type="dt" sz="half" idx="10"/>
          </p:nvPr>
        </p:nvSpPr>
        <p:spPr/>
        <p:txBody>
          <a:bodyPr/>
          <a:lstStyle/>
          <a:p>
            <a:fld id="{43173F10-24B0-F241-BAFD-0430E6089C92}" type="datetimeFigureOut">
              <a:rPr lang="en-US" smtClean="0"/>
              <a:t>5/4/21</a:t>
            </a:fld>
            <a:endParaRPr lang="en-US"/>
          </a:p>
        </p:txBody>
      </p:sp>
      <p:sp>
        <p:nvSpPr>
          <p:cNvPr id="8" name="Footer Placeholder 7">
            <a:extLst>
              <a:ext uri="{FF2B5EF4-FFF2-40B4-BE49-F238E27FC236}">
                <a16:creationId xmlns:a16="http://schemas.microsoft.com/office/drawing/2014/main" id="{B30EAD4F-BC0E-D044-88BE-C971EAD1E6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C22D64-60F4-6540-B6DA-E419057BA3E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03352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710F8-34E4-CB40-B16B-65D31A1BE0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678D02-2377-9041-ADA1-AAC35FFCC0EA}"/>
              </a:ext>
            </a:extLst>
          </p:cNvPr>
          <p:cNvSpPr>
            <a:spLocks noGrp="1"/>
          </p:cNvSpPr>
          <p:nvPr>
            <p:ph type="dt" sz="half" idx="10"/>
          </p:nvPr>
        </p:nvSpPr>
        <p:spPr/>
        <p:txBody>
          <a:bodyPr/>
          <a:lstStyle/>
          <a:p>
            <a:fld id="{43173F10-24B0-F241-BAFD-0430E6089C92}" type="datetimeFigureOut">
              <a:rPr lang="en-US" smtClean="0"/>
              <a:t>5/4/21</a:t>
            </a:fld>
            <a:endParaRPr lang="en-US"/>
          </a:p>
        </p:txBody>
      </p:sp>
      <p:sp>
        <p:nvSpPr>
          <p:cNvPr id="4" name="Footer Placeholder 3">
            <a:extLst>
              <a:ext uri="{FF2B5EF4-FFF2-40B4-BE49-F238E27FC236}">
                <a16:creationId xmlns:a16="http://schemas.microsoft.com/office/drawing/2014/main" id="{1DF8A61B-C4A7-6C49-BD33-AEF38B5DA5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C1C4B9-E98C-3D48-AFA2-14A187F49924}"/>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6087764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D4A8FD-65F6-FA42-9AD0-A3237FC4AC5D}"/>
              </a:ext>
            </a:extLst>
          </p:cNvPr>
          <p:cNvSpPr>
            <a:spLocks noGrp="1"/>
          </p:cNvSpPr>
          <p:nvPr>
            <p:ph type="dt" sz="half" idx="10"/>
          </p:nvPr>
        </p:nvSpPr>
        <p:spPr/>
        <p:txBody>
          <a:bodyPr/>
          <a:lstStyle/>
          <a:p>
            <a:fld id="{43173F10-24B0-F241-BAFD-0430E6089C92}" type="datetimeFigureOut">
              <a:rPr lang="en-US" smtClean="0"/>
              <a:t>5/4/21</a:t>
            </a:fld>
            <a:endParaRPr lang="en-US"/>
          </a:p>
        </p:txBody>
      </p:sp>
      <p:sp>
        <p:nvSpPr>
          <p:cNvPr id="3" name="Footer Placeholder 2">
            <a:extLst>
              <a:ext uri="{FF2B5EF4-FFF2-40B4-BE49-F238E27FC236}">
                <a16:creationId xmlns:a16="http://schemas.microsoft.com/office/drawing/2014/main" id="{5E535DF8-DBEB-7548-81AE-FE53C0D291D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3725E4-8CD1-7E40-832E-C8F06B5AAA78}"/>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985159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7C070-B14E-F54B-93BC-9C5A961C8F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B039AB-549A-1648-AFD2-F7F2ED200B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E6C557-EA84-D041-820E-1C1E4FDAF4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1CAF55-B519-B249-9894-73D3F80CB96C}"/>
              </a:ext>
            </a:extLst>
          </p:cNvPr>
          <p:cNvSpPr>
            <a:spLocks noGrp="1"/>
          </p:cNvSpPr>
          <p:nvPr>
            <p:ph type="dt" sz="half" idx="10"/>
          </p:nvPr>
        </p:nvSpPr>
        <p:spPr/>
        <p:txBody>
          <a:bodyPr/>
          <a:lstStyle/>
          <a:p>
            <a:fld id="{43173F10-24B0-F241-BAFD-0430E6089C92}" type="datetimeFigureOut">
              <a:rPr lang="en-US" smtClean="0"/>
              <a:t>5/4/21</a:t>
            </a:fld>
            <a:endParaRPr lang="en-US"/>
          </a:p>
        </p:txBody>
      </p:sp>
      <p:sp>
        <p:nvSpPr>
          <p:cNvPr id="6" name="Footer Placeholder 5">
            <a:extLst>
              <a:ext uri="{FF2B5EF4-FFF2-40B4-BE49-F238E27FC236}">
                <a16:creationId xmlns:a16="http://schemas.microsoft.com/office/drawing/2014/main" id="{DCF59DBD-641D-4E4A-992F-8B9CE80184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981C7E-9B6E-B845-85FE-0139AA2ED7CB}"/>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407114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90705-F835-6243-96AF-6D5F64D501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5FC2E4D-D0E5-CA41-9938-B42CD7352D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694724-9188-A741-8F65-2C3D661055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160DB-1CA0-2347-B617-DFE9C0587BBB}"/>
              </a:ext>
            </a:extLst>
          </p:cNvPr>
          <p:cNvSpPr>
            <a:spLocks noGrp="1"/>
          </p:cNvSpPr>
          <p:nvPr>
            <p:ph type="dt" sz="half" idx="10"/>
          </p:nvPr>
        </p:nvSpPr>
        <p:spPr/>
        <p:txBody>
          <a:bodyPr/>
          <a:lstStyle/>
          <a:p>
            <a:fld id="{43173F10-24B0-F241-BAFD-0430E6089C92}" type="datetimeFigureOut">
              <a:rPr lang="en-US" smtClean="0"/>
              <a:t>5/4/21</a:t>
            </a:fld>
            <a:endParaRPr lang="en-US"/>
          </a:p>
        </p:txBody>
      </p:sp>
      <p:sp>
        <p:nvSpPr>
          <p:cNvPr id="6" name="Footer Placeholder 5">
            <a:extLst>
              <a:ext uri="{FF2B5EF4-FFF2-40B4-BE49-F238E27FC236}">
                <a16:creationId xmlns:a16="http://schemas.microsoft.com/office/drawing/2014/main" id="{8A80710B-54D6-E948-92A7-B495259B80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12D966-5ABB-D940-A93B-DAD597C16600}"/>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688732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4B42BD-C1A2-6C48-A3BB-59F3FAA0B8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361113-E58A-664C-8B45-42B385F202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4E4C48-9EE8-DC4A-A8E4-F0ABD8D703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173F10-24B0-F241-BAFD-0430E6089C92}" type="datetimeFigureOut">
              <a:rPr lang="en-US" smtClean="0"/>
              <a:t>5/4/21</a:t>
            </a:fld>
            <a:endParaRPr lang="en-US"/>
          </a:p>
        </p:txBody>
      </p:sp>
      <p:sp>
        <p:nvSpPr>
          <p:cNvPr id="5" name="Footer Placeholder 4">
            <a:extLst>
              <a:ext uri="{FF2B5EF4-FFF2-40B4-BE49-F238E27FC236}">
                <a16:creationId xmlns:a16="http://schemas.microsoft.com/office/drawing/2014/main" id="{5DFAA4D5-A81F-B849-81B2-916D55BDDF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152172-55CB-CE4B-AC88-924D92064B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FBCCA0-8005-9345-9127-015359B17DF7}" type="slidenum">
              <a:rPr lang="en-US" smtClean="0"/>
              <a:t>‹#›</a:t>
            </a:fld>
            <a:endParaRPr lang="en-US"/>
          </a:p>
        </p:txBody>
      </p:sp>
    </p:spTree>
    <p:extLst>
      <p:ext uri="{BB962C8B-B14F-4D97-AF65-F5344CB8AC3E}">
        <p14:creationId xmlns:p14="http://schemas.microsoft.com/office/powerpoint/2010/main" val="19438425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9.emf"/></Relationships>
</file>

<file path=ppt/slides/_rels/slide1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mengelhard/mmci_applied_ds"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mailto:m.engelhard@duke.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5.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8BEB0-B781-8843-84C7-D15597179EFE}"/>
              </a:ext>
            </a:extLst>
          </p:cNvPr>
          <p:cNvSpPr>
            <a:spLocks noGrp="1"/>
          </p:cNvSpPr>
          <p:nvPr>
            <p:ph type="ctrTitle"/>
          </p:nvPr>
        </p:nvSpPr>
        <p:spPr/>
        <p:txBody>
          <a:bodyPr/>
          <a:lstStyle/>
          <a:p>
            <a:r>
              <a:rPr lang="en-US" dirty="0"/>
              <a:t>Intro to Health Data Science</a:t>
            </a:r>
          </a:p>
        </p:txBody>
      </p:sp>
      <p:sp>
        <p:nvSpPr>
          <p:cNvPr id="3" name="Subtitle 2">
            <a:extLst>
              <a:ext uri="{FF2B5EF4-FFF2-40B4-BE49-F238E27FC236}">
                <a16:creationId xmlns:a16="http://schemas.microsoft.com/office/drawing/2014/main" id="{7A046435-67B7-7044-9CF6-5569600BD522}"/>
              </a:ext>
            </a:extLst>
          </p:cNvPr>
          <p:cNvSpPr>
            <a:spLocks noGrp="1"/>
          </p:cNvSpPr>
          <p:nvPr>
            <p:ph type="subTitle" idx="1"/>
          </p:nvPr>
        </p:nvSpPr>
        <p:spPr/>
        <p:txBody>
          <a:bodyPr>
            <a:normAutofit lnSpcReduction="10000"/>
          </a:bodyPr>
          <a:lstStyle/>
          <a:p>
            <a:endParaRPr lang="en-US" dirty="0"/>
          </a:p>
          <a:p>
            <a:endParaRPr lang="en-US" dirty="0"/>
          </a:p>
          <a:p>
            <a:r>
              <a:rPr lang="en-US" dirty="0" err="1"/>
              <a:t>MMCi</a:t>
            </a:r>
            <a:r>
              <a:rPr lang="en-US" dirty="0"/>
              <a:t> Block 1</a:t>
            </a:r>
          </a:p>
          <a:p>
            <a:r>
              <a:rPr lang="en-US" dirty="0"/>
              <a:t>Matthew Engelhard</a:t>
            </a:r>
          </a:p>
        </p:txBody>
      </p:sp>
    </p:spTree>
    <p:extLst>
      <p:ext uri="{BB962C8B-B14F-4D97-AF65-F5344CB8AC3E}">
        <p14:creationId xmlns:p14="http://schemas.microsoft.com/office/powerpoint/2010/main" val="3660813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9C54B-0C58-6640-B348-24F5274F30B2}"/>
              </a:ext>
            </a:extLst>
          </p:cNvPr>
          <p:cNvSpPr>
            <a:spLocks noGrp="1"/>
          </p:cNvSpPr>
          <p:nvPr>
            <p:ph type="title"/>
          </p:nvPr>
        </p:nvSpPr>
        <p:spPr>
          <a:xfrm>
            <a:off x="609600" y="167926"/>
            <a:ext cx="10972800" cy="1143000"/>
          </a:xfrm>
        </p:spPr>
        <p:txBody>
          <a:bodyPr>
            <a:normAutofit/>
          </a:bodyPr>
          <a:lstStyle/>
          <a:p>
            <a:r>
              <a:rPr lang="en-US" dirty="0"/>
              <a:t>Reinforcement Learning in Medicine</a:t>
            </a:r>
          </a:p>
        </p:txBody>
      </p:sp>
      <p:pic>
        <p:nvPicPr>
          <p:cNvPr id="1026" name="Picture 2" descr="Image result for artificial pancreas"/>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57657" y="2866560"/>
            <a:ext cx="5538343" cy="290763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671829" y="2083003"/>
            <a:ext cx="3413884" cy="646331"/>
          </a:xfrm>
          <a:prstGeom prst="rect">
            <a:avLst/>
          </a:prstGeom>
          <a:noFill/>
        </p:spPr>
        <p:txBody>
          <a:bodyPr wrap="none" rtlCol="0">
            <a:spAutoFit/>
          </a:bodyPr>
          <a:lstStyle/>
          <a:p>
            <a:pPr algn="ctr"/>
            <a:r>
              <a:rPr lang="en-US" b="1" dirty="0"/>
              <a:t>Closed-loop blood glucose control</a:t>
            </a:r>
          </a:p>
          <a:p>
            <a:pPr algn="ctr"/>
            <a:r>
              <a:rPr lang="en-US" b="1" dirty="0"/>
              <a:t>(“artificial pancreas”)</a:t>
            </a:r>
          </a:p>
        </p:txBody>
      </p:sp>
      <p:sp>
        <p:nvSpPr>
          <p:cNvPr id="4" name="Rectangle 3"/>
          <p:cNvSpPr/>
          <p:nvPr/>
        </p:nvSpPr>
        <p:spPr>
          <a:xfrm>
            <a:off x="162337" y="5911418"/>
            <a:ext cx="6427439" cy="338554"/>
          </a:xfrm>
          <a:prstGeom prst="rect">
            <a:avLst/>
          </a:prstGeom>
        </p:spPr>
        <p:txBody>
          <a:bodyPr wrap="square">
            <a:spAutoFit/>
          </a:bodyPr>
          <a:lstStyle/>
          <a:p>
            <a:pPr algn="ctr"/>
            <a:r>
              <a:rPr lang="en-US" sz="1600" dirty="0"/>
              <a:t>https://www.mayo.edu/research/labs/artificial-pancreas/overview</a:t>
            </a:r>
          </a:p>
        </p:txBody>
      </p:sp>
      <p:pic>
        <p:nvPicPr>
          <p:cNvPr id="6" name="Picture 2" descr="https://sandpit.bmj.com/graphics/2016/sepsisSOTA/sepsis-v13.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6096000" y="1490823"/>
            <a:ext cx="5638933" cy="3496138"/>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p:cNvSpPr/>
          <p:nvPr/>
        </p:nvSpPr>
        <p:spPr>
          <a:xfrm>
            <a:off x="6117815" y="2536464"/>
            <a:ext cx="1229003" cy="1184528"/>
          </a:xfrm>
          <a:prstGeom prst="roundRect">
            <a:avLst/>
          </a:prstGeom>
          <a:noFill/>
          <a:ln w="76200">
            <a:solidFill>
              <a:schemeClr val="bg1">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ounded Rectangle 7"/>
          <p:cNvSpPr/>
          <p:nvPr/>
        </p:nvSpPr>
        <p:spPr>
          <a:xfrm>
            <a:off x="7368633" y="1783420"/>
            <a:ext cx="1216065" cy="1437184"/>
          </a:xfrm>
          <a:prstGeom prst="roundRect">
            <a:avLst/>
          </a:prstGeom>
          <a:noFill/>
          <a:ln w="76200">
            <a:solidFill>
              <a:schemeClr val="bg1">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TextBox 8"/>
          <p:cNvSpPr txBox="1"/>
          <p:nvPr/>
        </p:nvSpPr>
        <p:spPr>
          <a:xfrm>
            <a:off x="7034038" y="4986961"/>
            <a:ext cx="3762889" cy="646331"/>
          </a:xfrm>
          <a:prstGeom prst="rect">
            <a:avLst/>
          </a:prstGeom>
          <a:noFill/>
        </p:spPr>
        <p:txBody>
          <a:bodyPr wrap="none" rtlCol="0">
            <a:spAutoFit/>
          </a:bodyPr>
          <a:lstStyle/>
          <a:p>
            <a:pPr algn="ctr"/>
            <a:r>
              <a:rPr lang="en-US" b="1" dirty="0"/>
              <a:t>Fluid and vasopressor administration </a:t>
            </a:r>
          </a:p>
          <a:p>
            <a:pPr algn="ctr"/>
            <a:r>
              <a:rPr lang="en-US" b="1" dirty="0"/>
              <a:t>for sepsis treatment</a:t>
            </a:r>
          </a:p>
        </p:txBody>
      </p:sp>
      <p:sp>
        <p:nvSpPr>
          <p:cNvPr id="10" name="Rectangle 9"/>
          <p:cNvSpPr/>
          <p:nvPr/>
        </p:nvSpPr>
        <p:spPr>
          <a:xfrm>
            <a:off x="6419154" y="5870256"/>
            <a:ext cx="4992624" cy="523220"/>
          </a:xfrm>
          <a:prstGeom prst="rect">
            <a:avLst/>
          </a:prstGeom>
        </p:spPr>
        <p:txBody>
          <a:bodyPr wrap="square">
            <a:spAutoFit/>
          </a:bodyPr>
          <a:lstStyle/>
          <a:p>
            <a:r>
              <a:rPr lang="en-US" sz="1400" dirty="0">
                <a:solidFill>
                  <a:srgbClr val="222222"/>
                </a:solidFill>
                <a:latin typeface="Arial" panose="020B0604020202020204" pitchFamily="34" charset="0"/>
              </a:rPr>
              <a:t>Gotts JE, </a:t>
            </a:r>
            <a:r>
              <a:rPr lang="en-US" sz="1400" dirty="0" err="1">
                <a:solidFill>
                  <a:srgbClr val="222222"/>
                </a:solidFill>
                <a:latin typeface="Arial" panose="020B0604020202020204" pitchFamily="34" charset="0"/>
              </a:rPr>
              <a:t>Matthay</a:t>
            </a:r>
            <a:r>
              <a:rPr lang="en-US" sz="1400" dirty="0">
                <a:solidFill>
                  <a:srgbClr val="222222"/>
                </a:solidFill>
                <a:latin typeface="Arial" panose="020B0604020202020204" pitchFamily="34" charset="0"/>
              </a:rPr>
              <a:t> MA. Sepsis: pathophysiology and clinical management. </a:t>
            </a:r>
            <a:r>
              <a:rPr lang="en-US" sz="1400" dirty="0" err="1">
                <a:solidFill>
                  <a:srgbClr val="222222"/>
                </a:solidFill>
                <a:latin typeface="Arial" panose="020B0604020202020204" pitchFamily="34" charset="0"/>
              </a:rPr>
              <a:t>bmj</a:t>
            </a:r>
            <a:r>
              <a:rPr lang="en-US" sz="1400" dirty="0">
                <a:solidFill>
                  <a:srgbClr val="222222"/>
                </a:solidFill>
                <a:latin typeface="Arial" panose="020B0604020202020204" pitchFamily="34" charset="0"/>
              </a:rPr>
              <a:t>. 2016 May 23;353(i1585).</a:t>
            </a:r>
            <a:endParaRPr lang="en-US" sz="1400" dirty="0"/>
          </a:p>
        </p:txBody>
      </p:sp>
    </p:spTree>
    <p:extLst>
      <p:ext uri="{BB962C8B-B14F-4D97-AF65-F5344CB8AC3E}">
        <p14:creationId xmlns:p14="http://schemas.microsoft.com/office/powerpoint/2010/main" val="29856972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F70EE-DDD1-2F4C-A9D0-8A3CF0C60D60}"/>
              </a:ext>
            </a:extLst>
          </p:cNvPr>
          <p:cNvSpPr>
            <a:spLocks noGrp="1"/>
          </p:cNvSpPr>
          <p:nvPr>
            <p:ph type="title"/>
          </p:nvPr>
        </p:nvSpPr>
        <p:spPr/>
        <p:txBody>
          <a:bodyPr/>
          <a:lstStyle/>
          <a:p>
            <a:r>
              <a:rPr lang="en-US" dirty="0"/>
              <a:t>The Current DS Moment</a:t>
            </a:r>
          </a:p>
        </p:txBody>
      </p:sp>
      <p:sp>
        <p:nvSpPr>
          <p:cNvPr id="3" name="Text Placeholder 2">
            <a:extLst>
              <a:ext uri="{FF2B5EF4-FFF2-40B4-BE49-F238E27FC236}">
                <a16:creationId xmlns:a16="http://schemas.microsoft.com/office/drawing/2014/main" id="{DCBC5F4B-E5E9-F445-84B3-07557B2906BF}"/>
              </a:ext>
            </a:extLst>
          </p:cNvPr>
          <p:cNvSpPr>
            <a:spLocks noGrp="1"/>
          </p:cNvSpPr>
          <p:nvPr>
            <p:ph type="body" idx="1"/>
          </p:nvPr>
        </p:nvSpPr>
        <p:spPr/>
        <p:txBody>
          <a:bodyPr/>
          <a:lstStyle/>
          <a:p>
            <a:r>
              <a:rPr lang="en-US" dirty="0"/>
              <a:t>Looking back to 2012…</a:t>
            </a:r>
          </a:p>
        </p:txBody>
      </p:sp>
    </p:spTree>
    <p:extLst>
      <p:ext uri="{BB962C8B-B14F-4D97-AF65-F5344CB8AC3E}">
        <p14:creationId xmlns:p14="http://schemas.microsoft.com/office/powerpoint/2010/main" val="3308780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3">
            <a:extLst>
              <a:ext uri="{FF2B5EF4-FFF2-40B4-BE49-F238E27FC236}">
                <a16:creationId xmlns:a16="http://schemas.microsoft.com/office/drawing/2014/main" id="{71ECA9D1-0A3B-F147-AE9B-2229C93D221F}"/>
              </a:ext>
            </a:extLst>
          </p:cNvPr>
          <p:cNvPicPr>
            <a:picLocks noGrp="1" noChangeAspect="1"/>
          </p:cNvPicPr>
          <p:nvPr>
            <p:ph idx="1"/>
          </p:nvPr>
        </p:nvPicPr>
        <p:blipFill>
          <a:blip r:embed="rId3">
            <a:extLst>
              <a:ext uri="{28A0092B-C50C-407E-A947-70E740481C1C}">
                <a14:useLocalDpi xmlns:a14="http://schemas.microsoft.com/office/drawing/2010/main"/>
              </a:ext>
            </a:extLst>
          </a:blip>
          <a:stretch>
            <a:fillRect/>
          </a:stretch>
        </p:blipFill>
        <p:spPr bwMode="auto">
          <a:xfrm>
            <a:off x="5502816" y="1073425"/>
            <a:ext cx="6335344" cy="5176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3C6111D5-3E40-524B-B5BE-C7DDF011E365}"/>
              </a:ext>
            </a:extLst>
          </p:cNvPr>
          <p:cNvSpPr txBox="1"/>
          <p:nvPr/>
        </p:nvSpPr>
        <p:spPr>
          <a:xfrm>
            <a:off x="7201688" y="6408891"/>
            <a:ext cx="2937599" cy="338426"/>
          </a:xfrm>
          <a:prstGeom prst="rect">
            <a:avLst/>
          </a:prstGeom>
          <a:noFill/>
        </p:spPr>
        <p:txBody>
          <a:bodyPr wrap="none" rtlCol="0">
            <a:spAutoFit/>
          </a:bodyPr>
          <a:lstStyle/>
          <a:p>
            <a:r>
              <a:rPr lang="en-US" sz="1599" dirty="0"/>
              <a:t>Figure from </a:t>
            </a:r>
            <a:r>
              <a:rPr lang="en-US" sz="1599" dirty="0" err="1"/>
              <a:t>Krizhevsky</a:t>
            </a:r>
            <a:r>
              <a:rPr lang="en-US" sz="1599" dirty="0"/>
              <a:t> et al 2012</a:t>
            </a:r>
          </a:p>
        </p:txBody>
      </p:sp>
      <p:pic>
        <p:nvPicPr>
          <p:cNvPr id="10" name="Content Placeholder 8">
            <a:extLst>
              <a:ext uri="{FF2B5EF4-FFF2-40B4-BE49-F238E27FC236}">
                <a16:creationId xmlns:a16="http://schemas.microsoft.com/office/drawing/2014/main" id="{9B33314C-DDAD-D541-9EE6-844736AD74F3}"/>
              </a:ext>
            </a:extLst>
          </p:cNvPr>
          <p:cNvPicPr>
            <a:picLocks noChangeAspect="1"/>
          </p:cNvPicPr>
          <p:nvPr/>
        </p:nvPicPr>
        <p:blipFill>
          <a:blip r:embed="rId4"/>
          <a:stretch>
            <a:fillRect/>
          </a:stretch>
        </p:blipFill>
        <p:spPr>
          <a:xfrm>
            <a:off x="208066" y="1954695"/>
            <a:ext cx="5120851" cy="3413900"/>
          </a:xfrm>
          <a:prstGeom prst="rect">
            <a:avLst/>
          </a:prstGeom>
        </p:spPr>
      </p:pic>
      <p:sp>
        <p:nvSpPr>
          <p:cNvPr id="11" name="Title 1">
            <a:extLst>
              <a:ext uri="{FF2B5EF4-FFF2-40B4-BE49-F238E27FC236}">
                <a16:creationId xmlns:a16="http://schemas.microsoft.com/office/drawing/2014/main" id="{033CB95C-EF25-A841-A71B-84DBB7438AD6}"/>
              </a:ext>
            </a:extLst>
          </p:cNvPr>
          <p:cNvSpPr>
            <a:spLocks noGrp="1"/>
          </p:cNvSpPr>
          <p:nvPr>
            <p:ph type="title"/>
          </p:nvPr>
        </p:nvSpPr>
        <p:spPr>
          <a:xfrm>
            <a:off x="0" y="53271"/>
            <a:ext cx="12192000" cy="728608"/>
          </a:xfrm>
        </p:spPr>
        <p:txBody>
          <a:bodyPr>
            <a:noAutofit/>
          </a:bodyPr>
          <a:lstStyle/>
          <a:p>
            <a:pPr algn="ctr"/>
            <a:r>
              <a:rPr lang="en-US" sz="4000" i="1" dirty="0"/>
              <a:t>Deep learning </a:t>
            </a:r>
            <a:r>
              <a:rPr lang="en-US" sz="4000" dirty="0"/>
              <a:t>leapt forward in ‘12 and beat humans in ‘15</a:t>
            </a:r>
          </a:p>
        </p:txBody>
      </p:sp>
    </p:spTree>
    <p:extLst>
      <p:ext uri="{BB962C8B-B14F-4D97-AF65-F5344CB8AC3E}">
        <p14:creationId xmlns:p14="http://schemas.microsoft.com/office/powerpoint/2010/main" val="2270172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751446C-93AB-A04E-ADD0-B1F7024A7C6F}"/>
              </a:ext>
            </a:extLst>
          </p:cNvPr>
          <p:cNvPicPr>
            <a:picLocks noGrp="1" noChangeAspect="1"/>
          </p:cNvPicPr>
          <p:nvPr>
            <p:ph idx="1"/>
          </p:nvPr>
        </p:nvPicPr>
        <p:blipFill>
          <a:blip r:embed="rId3"/>
          <a:stretch>
            <a:fillRect/>
          </a:stretch>
        </p:blipFill>
        <p:spPr>
          <a:xfrm>
            <a:off x="3577991" y="1212565"/>
            <a:ext cx="5036017" cy="5310709"/>
          </a:xfrm>
          <a:prstGeom prst="rect">
            <a:avLst/>
          </a:prstGeom>
        </p:spPr>
      </p:pic>
      <p:sp>
        <p:nvSpPr>
          <p:cNvPr id="7" name="Title 1">
            <a:extLst>
              <a:ext uri="{FF2B5EF4-FFF2-40B4-BE49-F238E27FC236}">
                <a16:creationId xmlns:a16="http://schemas.microsoft.com/office/drawing/2014/main" id="{42C896FB-6A6C-B941-83FC-4B919E8635C1}"/>
              </a:ext>
            </a:extLst>
          </p:cNvPr>
          <p:cNvSpPr>
            <a:spLocks noGrp="1"/>
          </p:cNvSpPr>
          <p:nvPr>
            <p:ph type="title"/>
          </p:nvPr>
        </p:nvSpPr>
        <p:spPr>
          <a:xfrm>
            <a:off x="0" y="53271"/>
            <a:ext cx="12192000" cy="728608"/>
          </a:xfrm>
        </p:spPr>
        <p:txBody>
          <a:bodyPr>
            <a:noAutofit/>
          </a:bodyPr>
          <a:lstStyle/>
          <a:p>
            <a:pPr algn="ctr"/>
            <a:r>
              <a:rPr lang="en-US" sz="4000" dirty="0"/>
              <a:t>Deep Learning now surpasses humans in a variety of tasks</a:t>
            </a:r>
          </a:p>
        </p:txBody>
      </p:sp>
    </p:spTree>
    <p:extLst>
      <p:ext uri="{BB962C8B-B14F-4D97-AF65-F5344CB8AC3E}">
        <p14:creationId xmlns:p14="http://schemas.microsoft.com/office/powerpoint/2010/main" val="42721976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B5562-9328-C040-B9AD-3939F5638B28}"/>
              </a:ext>
            </a:extLst>
          </p:cNvPr>
          <p:cNvSpPr>
            <a:spLocks noGrp="1"/>
          </p:cNvSpPr>
          <p:nvPr>
            <p:ph type="title"/>
          </p:nvPr>
        </p:nvSpPr>
        <p:spPr>
          <a:xfrm>
            <a:off x="0" y="221672"/>
            <a:ext cx="12192000" cy="861129"/>
          </a:xfrm>
        </p:spPr>
        <p:txBody>
          <a:bodyPr>
            <a:noAutofit/>
          </a:bodyPr>
          <a:lstStyle/>
          <a:p>
            <a:pPr algn="ctr"/>
            <a:r>
              <a:rPr lang="en-US" sz="4000" dirty="0"/>
              <a:t>Most recently, DL has surpassed humans in language tasks</a:t>
            </a:r>
          </a:p>
        </p:txBody>
      </p:sp>
      <p:pic>
        <p:nvPicPr>
          <p:cNvPr id="5" name="Picture 4"/>
          <p:cNvPicPr>
            <a:picLocks noChangeAspect="1"/>
          </p:cNvPicPr>
          <p:nvPr/>
        </p:nvPicPr>
        <p:blipFill>
          <a:blip r:embed="rId3"/>
          <a:stretch>
            <a:fillRect/>
          </a:stretch>
        </p:blipFill>
        <p:spPr>
          <a:xfrm>
            <a:off x="711554" y="1326335"/>
            <a:ext cx="10768892" cy="5055324"/>
          </a:xfrm>
          <a:prstGeom prst="rect">
            <a:avLst/>
          </a:prstGeom>
        </p:spPr>
      </p:pic>
      <p:pic>
        <p:nvPicPr>
          <p:cNvPr id="7" name="Picture 6"/>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3310240" y="2092032"/>
            <a:ext cx="5571520" cy="4206498"/>
          </a:xfrm>
          <a:prstGeom prst="rect">
            <a:avLst/>
          </a:prstGeom>
          <a:ln w="28575">
            <a:solidFill>
              <a:schemeClr val="tx1"/>
            </a:solidFill>
          </a:ln>
          <a:effectLst>
            <a:outerShdw blurRad="50800" dist="38100" dir="8100000" sx="103000" sy="103000" algn="tr" rotWithShape="0">
              <a:prstClr val="black">
                <a:alpha val="40000"/>
              </a:prstClr>
            </a:outerShdw>
            <a:softEdge rad="31750"/>
          </a:effectLst>
        </p:spPr>
      </p:pic>
    </p:spTree>
    <p:extLst>
      <p:ext uri="{BB962C8B-B14F-4D97-AF65-F5344CB8AC3E}">
        <p14:creationId xmlns:p14="http://schemas.microsoft.com/office/powerpoint/2010/main" val="3262908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Left Brace 41">
            <a:extLst>
              <a:ext uri="{FF2B5EF4-FFF2-40B4-BE49-F238E27FC236}">
                <a16:creationId xmlns:a16="http://schemas.microsoft.com/office/drawing/2014/main" id="{CD7BE56E-0060-4A54-AA69-1EB18933245C}"/>
              </a:ext>
            </a:extLst>
          </p:cNvPr>
          <p:cNvSpPr/>
          <p:nvPr/>
        </p:nvSpPr>
        <p:spPr>
          <a:xfrm rot="16200000">
            <a:off x="4238288" y="623021"/>
            <a:ext cx="350344" cy="5784248"/>
          </a:xfrm>
          <a:prstGeom prst="leftBrace">
            <a:avLst>
              <a:gd name="adj1" fmla="val 8333"/>
              <a:gd name="adj2" fmla="val 2468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43" name="TextBox 42">
            <a:extLst>
              <a:ext uri="{FF2B5EF4-FFF2-40B4-BE49-F238E27FC236}">
                <a16:creationId xmlns:a16="http://schemas.microsoft.com/office/drawing/2014/main" id="{CC32AC06-632F-43A5-BCC3-B6853BF55ED1}"/>
              </a:ext>
            </a:extLst>
          </p:cNvPr>
          <p:cNvSpPr txBox="1"/>
          <p:nvPr/>
        </p:nvSpPr>
        <p:spPr>
          <a:xfrm>
            <a:off x="2778049" y="3877721"/>
            <a:ext cx="2987135"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data/features for a subject or patient</a:t>
            </a:r>
          </a:p>
        </p:txBody>
      </p:sp>
      <p:sp>
        <p:nvSpPr>
          <p:cNvPr id="44" name="TextBox 43">
            <a:extLst>
              <a:ext uri="{FF2B5EF4-FFF2-40B4-BE49-F238E27FC236}">
                <a16:creationId xmlns:a16="http://schemas.microsoft.com/office/drawing/2014/main" id="{5AC2050F-9E94-4BD9-B0FA-61947BD99315}"/>
              </a:ext>
            </a:extLst>
          </p:cNvPr>
          <p:cNvSpPr txBox="1"/>
          <p:nvPr/>
        </p:nvSpPr>
        <p:spPr>
          <a:xfrm>
            <a:off x="8515761" y="3277853"/>
            <a:ext cx="2671356"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value or label</a:t>
            </a:r>
          </a:p>
        </p:txBody>
      </p:sp>
      <p:sp>
        <p:nvSpPr>
          <p:cNvPr id="29" name="Title 28"/>
          <p:cNvSpPr>
            <a:spLocks noGrp="1"/>
          </p:cNvSpPr>
          <p:nvPr>
            <p:ph type="title"/>
          </p:nvPr>
        </p:nvSpPr>
        <p:spPr>
          <a:xfrm>
            <a:off x="0" y="365125"/>
            <a:ext cx="12192000" cy="1325563"/>
          </a:xfrm>
        </p:spPr>
        <p:txBody>
          <a:bodyPr>
            <a:normAutofit/>
          </a:bodyPr>
          <a:lstStyle/>
          <a:p>
            <a:pPr algn="ctr"/>
            <a:r>
              <a:rPr lang="en-US" dirty="0"/>
              <a:t>All of these have, at their core, a predictive model</a:t>
            </a:r>
          </a:p>
        </p:txBody>
      </p:sp>
      <p:sp>
        <p:nvSpPr>
          <p:cNvPr id="2" name="TextBox 1">
            <a:extLst>
              <a:ext uri="{FF2B5EF4-FFF2-40B4-BE49-F238E27FC236}">
                <a16:creationId xmlns:a16="http://schemas.microsoft.com/office/drawing/2014/main" id="{A89DB9E1-43B6-E249-9D75-E82D12E3759D}"/>
              </a:ext>
            </a:extLst>
          </p:cNvPr>
          <p:cNvSpPr txBox="1"/>
          <p:nvPr/>
        </p:nvSpPr>
        <p:spPr>
          <a:xfrm>
            <a:off x="4527757" y="527023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3" name="Table 2">
            <a:extLst>
              <a:ext uri="{FF2B5EF4-FFF2-40B4-BE49-F238E27FC236}">
                <a16:creationId xmlns:a16="http://schemas.microsoft.com/office/drawing/2014/main" id="{DD8BA628-E6A5-5247-A47F-F2F8A1018A52}"/>
              </a:ext>
            </a:extLst>
          </p:cNvPr>
          <p:cNvGraphicFramePr>
            <a:graphicFrameLocks noGrp="1"/>
          </p:cNvGraphicFramePr>
          <p:nvPr/>
        </p:nvGraphicFramePr>
        <p:xfrm>
          <a:off x="1521336" y="2444717"/>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27" name="Table 26">
            <a:extLst>
              <a:ext uri="{FF2B5EF4-FFF2-40B4-BE49-F238E27FC236}">
                <a16:creationId xmlns:a16="http://schemas.microsoft.com/office/drawing/2014/main" id="{E283A621-29B9-E442-B229-1B0F3F74F338}"/>
              </a:ext>
            </a:extLst>
          </p:cNvPr>
          <p:cNvGraphicFramePr>
            <a:graphicFrameLocks noGrp="1"/>
          </p:cNvGraphicFramePr>
          <p:nvPr/>
        </p:nvGraphicFramePr>
        <p:xfrm>
          <a:off x="8344310" y="2444716"/>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Tree>
    <p:extLst>
      <p:ext uri="{BB962C8B-B14F-4D97-AF65-F5344CB8AC3E}">
        <p14:creationId xmlns:p14="http://schemas.microsoft.com/office/powerpoint/2010/main" val="8038343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443EB-D97A-A647-B55D-DFAA7CABAA68}"/>
              </a:ext>
            </a:extLst>
          </p:cNvPr>
          <p:cNvSpPr>
            <a:spLocks noGrp="1"/>
          </p:cNvSpPr>
          <p:nvPr>
            <p:ph type="title"/>
          </p:nvPr>
        </p:nvSpPr>
        <p:spPr>
          <a:xfrm>
            <a:off x="0" y="334329"/>
            <a:ext cx="12192000" cy="903582"/>
          </a:xfrm>
        </p:spPr>
        <p:txBody>
          <a:bodyPr>
            <a:normAutofit/>
          </a:bodyPr>
          <a:lstStyle/>
          <a:p>
            <a:pPr algn="ctr"/>
            <a:r>
              <a:rPr lang="en-US" sz="4000" dirty="0"/>
              <a:t>Simple models often work well for clinical data!</a:t>
            </a:r>
          </a:p>
        </p:txBody>
      </p:sp>
      <p:sp>
        <p:nvSpPr>
          <p:cNvPr id="11" name="TextBox 10">
            <a:extLst>
              <a:ext uri="{FF2B5EF4-FFF2-40B4-BE49-F238E27FC236}">
                <a16:creationId xmlns:a16="http://schemas.microsoft.com/office/drawing/2014/main" id="{3522C4F1-C657-EA47-A958-6BC9C8AFC8F6}"/>
              </a:ext>
            </a:extLst>
          </p:cNvPr>
          <p:cNvSpPr txBox="1"/>
          <p:nvPr/>
        </p:nvSpPr>
        <p:spPr>
          <a:xfrm>
            <a:off x="8466891" y="5620090"/>
            <a:ext cx="3198636" cy="903581"/>
          </a:xfrm>
          <a:prstGeom prst="rect">
            <a:avLst/>
          </a:prstGeom>
          <a:noFill/>
        </p:spPr>
        <p:txBody>
          <a:bodyPr wrap="square" rtlCol="0">
            <a:spAutoFit/>
          </a:bodyPr>
          <a:lstStyle/>
          <a:p>
            <a:r>
              <a:rPr lang="en-US" sz="2636" dirty="0"/>
              <a:t>End goal: predict</a:t>
            </a:r>
            <a:r>
              <a:rPr lang="en-US" sz="2636" i="1" dirty="0"/>
              <a:t> </a:t>
            </a:r>
            <a:r>
              <a:rPr lang="en-US" sz="2636" dirty="0">
                <a:latin typeface="Times New Roman" panose="02020603050405020304" pitchFamily="18" charset="0"/>
                <a:cs typeface="Times New Roman" panose="02020603050405020304" pitchFamily="18" charset="0"/>
              </a:rPr>
              <a:t>odds of hospital mortality</a:t>
            </a:r>
            <a:endParaRPr lang="en-US" sz="2636" dirty="0"/>
          </a:p>
        </p:txBody>
      </p:sp>
      <p:graphicFrame>
        <p:nvGraphicFramePr>
          <p:cNvPr id="12" name="Table 11">
            <a:extLst>
              <a:ext uri="{FF2B5EF4-FFF2-40B4-BE49-F238E27FC236}">
                <a16:creationId xmlns:a16="http://schemas.microsoft.com/office/drawing/2014/main" id="{7330BF0F-64E0-9F47-A64C-360C3C7ED0DD}"/>
              </a:ext>
            </a:extLst>
          </p:cNvPr>
          <p:cNvGraphicFramePr>
            <a:graphicFrameLocks noGrp="1"/>
          </p:cNvGraphicFramePr>
          <p:nvPr>
            <p:extLst>
              <p:ext uri="{D42A27DB-BD31-4B8C-83A1-F6EECF244321}">
                <p14:modId xmlns:p14="http://schemas.microsoft.com/office/powerpoint/2010/main" val="2602983803"/>
              </p:ext>
            </p:extLst>
          </p:nvPr>
        </p:nvGraphicFramePr>
        <p:xfrm>
          <a:off x="1764238" y="1765845"/>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13" name="Table 12">
            <a:extLst>
              <a:ext uri="{FF2B5EF4-FFF2-40B4-BE49-F238E27FC236}">
                <a16:creationId xmlns:a16="http://schemas.microsoft.com/office/drawing/2014/main" id="{46A4145C-93C9-8E44-A49F-42688A16B578}"/>
              </a:ext>
            </a:extLst>
          </p:cNvPr>
          <p:cNvGraphicFramePr>
            <a:graphicFrameLocks noGrp="1"/>
          </p:cNvGraphicFramePr>
          <p:nvPr>
            <p:extLst>
              <p:ext uri="{D42A27DB-BD31-4B8C-83A1-F6EECF244321}">
                <p14:modId xmlns:p14="http://schemas.microsoft.com/office/powerpoint/2010/main" val="2936240108"/>
              </p:ext>
            </p:extLst>
          </p:nvPr>
        </p:nvGraphicFramePr>
        <p:xfrm>
          <a:off x="8587212" y="1765844"/>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
        <p:nvSpPr>
          <p:cNvPr id="16" name="TextBox 15">
            <a:extLst>
              <a:ext uri="{FF2B5EF4-FFF2-40B4-BE49-F238E27FC236}">
                <a16:creationId xmlns:a16="http://schemas.microsoft.com/office/drawing/2014/main" id="{45F1BB00-7856-7446-8C5E-2FBA67162D88}"/>
              </a:ext>
            </a:extLst>
          </p:cNvPr>
          <p:cNvSpPr txBox="1"/>
          <p:nvPr/>
        </p:nvSpPr>
        <p:spPr>
          <a:xfrm rot="18054908">
            <a:off x="254279" y="3426733"/>
            <a:ext cx="2507682" cy="497957"/>
          </a:xfrm>
          <a:prstGeom prst="rect">
            <a:avLst/>
          </a:prstGeom>
          <a:noFill/>
        </p:spPr>
        <p:txBody>
          <a:bodyPr wrap="square" rtlCol="0">
            <a:spAutoFit/>
          </a:bodyPr>
          <a:lstStyle/>
          <a:p>
            <a:pPr algn="r"/>
            <a:r>
              <a:rPr lang="en-US" sz="2636" dirty="0"/>
              <a:t>Age</a:t>
            </a:r>
          </a:p>
        </p:txBody>
      </p:sp>
      <p:sp>
        <p:nvSpPr>
          <p:cNvPr id="17" name="TextBox 16">
            <a:extLst>
              <a:ext uri="{FF2B5EF4-FFF2-40B4-BE49-F238E27FC236}">
                <a16:creationId xmlns:a16="http://schemas.microsoft.com/office/drawing/2014/main" id="{98BFDD58-EB3C-C34E-BB34-451CCAD8F698}"/>
              </a:ext>
            </a:extLst>
          </p:cNvPr>
          <p:cNvSpPr txBox="1"/>
          <p:nvPr/>
        </p:nvSpPr>
        <p:spPr>
          <a:xfrm rot="18054908">
            <a:off x="933573" y="3425118"/>
            <a:ext cx="2507682" cy="497957"/>
          </a:xfrm>
          <a:prstGeom prst="rect">
            <a:avLst/>
          </a:prstGeom>
          <a:noFill/>
        </p:spPr>
        <p:txBody>
          <a:bodyPr wrap="square" rtlCol="0">
            <a:spAutoFit/>
          </a:bodyPr>
          <a:lstStyle/>
          <a:p>
            <a:pPr algn="r"/>
            <a:r>
              <a:rPr lang="en-US" sz="2636" dirty="0"/>
              <a:t>Pulse Rate</a:t>
            </a:r>
          </a:p>
        </p:txBody>
      </p:sp>
      <p:sp>
        <p:nvSpPr>
          <p:cNvPr id="18" name="TextBox 17">
            <a:extLst>
              <a:ext uri="{FF2B5EF4-FFF2-40B4-BE49-F238E27FC236}">
                <a16:creationId xmlns:a16="http://schemas.microsoft.com/office/drawing/2014/main" id="{13818781-A770-454B-80A9-94744A7FF37F}"/>
              </a:ext>
            </a:extLst>
          </p:cNvPr>
          <p:cNvSpPr txBox="1"/>
          <p:nvPr/>
        </p:nvSpPr>
        <p:spPr>
          <a:xfrm rot="18054908">
            <a:off x="1656817" y="3422625"/>
            <a:ext cx="2507682" cy="497957"/>
          </a:xfrm>
          <a:prstGeom prst="rect">
            <a:avLst/>
          </a:prstGeom>
          <a:noFill/>
        </p:spPr>
        <p:txBody>
          <a:bodyPr wrap="square" rtlCol="0">
            <a:spAutoFit/>
          </a:bodyPr>
          <a:lstStyle/>
          <a:p>
            <a:pPr algn="r"/>
            <a:r>
              <a:rPr lang="en-US" sz="2636" dirty="0"/>
              <a:t>Mean BP</a:t>
            </a:r>
          </a:p>
        </p:txBody>
      </p:sp>
      <p:sp>
        <p:nvSpPr>
          <p:cNvPr id="19" name="TextBox 18">
            <a:extLst>
              <a:ext uri="{FF2B5EF4-FFF2-40B4-BE49-F238E27FC236}">
                <a16:creationId xmlns:a16="http://schemas.microsoft.com/office/drawing/2014/main" id="{171F8335-ECB2-7A4D-82D0-3DCE61D73934}"/>
              </a:ext>
            </a:extLst>
          </p:cNvPr>
          <p:cNvSpPr txBox="1"/>
          <p:nvPr/>
        </p:nvSpPr>
        <p:spPr>
          <a:xfrm rot="18054908">
            <a:off x="2380061" y="3422625"/>
            <a:ext cx="2507682" cy="497957"/>
          </a:xfrm>
          <a:prstGeom prst="rect">
            <a:avLst/>
          </a:prstGeom>
          <a:noFill/>
        </p:spPr>
        <p:txBody>
          <a:bodyPr wrap="square" rtlCol="0">
            <a:spAutoFit/>
          </a:bodyPr>
          <a:lstStyle/>
          <a:p>
            <a:pPr algn="r"/>
            <a:r>
              <a:rPr lang="en-US" sz="2636" dirty="0"/>
              <a:t>Temperature</a:t>
            </a:r>
          </a:p>
        </p:txBody>
      </p:sp>
      <p:sp>
        <p:nvSpPr>
          <p:cNvPr id="20" name="TextBox 19">
            <a:extLst>
              <a:ext uri="{FF2B5EF4-FFF2-40B4-BE49-F238E27FC236}">
                <a16:creationId xmlns:a16="http://schemas.microsoft.com/office/drawing/2014/main" id="{39A63E6B-5114-B340-BC65-DBD86141279A}"/>
              </a:ext>
            </a:extLst>
          </p:cNvPr>
          <p:cNvSpPr txBox="1"/>
          <p:nvPr/>
        </p:nvSpPr>
        <p:spPr>
          <a:xfrm rot="18054908">
            <a:off x="3103305" y="3422623"/>
            <a:ext cx="2507682" cy="497957"/>
          </a:xfrm>
          <a:prstGeom prst="rect">
            <a:avLst/>
          </a:prstGeom>
          <a:noFill/>
        </p:spPr>
        <p:txBody>
          <a:bodyPr wrap="square" rtlCol="0">
            <a:spAutoFit/>
          </a:bodyPr>
          <a:lstStyle/>
          <a:p>
            <a:pPr algn="r"/>
            <a:r>
              <a:rPr lang="en-US" sz="2636" dirty="0"/>
              <a:t>Respiratory Rate</a:t>
            </a:r>
          </a:p>
        </p:txBody>
      </p:sp>
      <p:sp>
        <p:nvSpPr>
          <p:cNvPr id="21" name="TextBox 20">
            <a:extLst>
              <a:ext uri="{FF2B5EF4-FFF2-40B4-BE49-F238E27FC236}">
                <a16:creationId xmlns:a16="http://schemas.microsoft.com/office/drawing/2014/main" id="{403C6FED-0EF4-B34D-9DD5-ED78AC7B4C80}"/>
              </a:ext>
            </a:extLst>
          </p:cNvPr>
          <p:cNvSpPr txBox="1"/>
          <p:nvPr/>
        </p:nvSpPr>
        <p:spPr>
          <a:xfrm rot="18054908">
            <a:off x="3826549" y="3422623"/>
            <a:ext cx="2507682" cy="497957"/>
          </a:xfrm>
          <a:prstGeom prst="rect">
            <a:avLst/>
          </a:prstGeom>
          <a:noFill/>
        </p:spPr>
        <p:txBody>
          <a:bodyPr wrap="square" rtlCol="0">
            <a:spAutoFit/>
          </a:bodyPr>
          <a:lstStyle/>
          <a:p>
            <a:pPr algn="r"/>
            <a:r>
              <a:rPr lang="en-US" sz="2636" dirty="0"/>
              <a:t>Hematocrit</a:t>
            </a:r>
          </a:p>
        </p:txBody>
      </p:sp>
      <p:sp>
        <p:nvSpPr>
          <p:cNvPr id="22" name="TextBox 21">
            <a:extLst>
              <a:ext uri="{FF2B5EF4-FFF2-40B4-BE49-F238E27FC236}">
                <a16:creationId xmlns:a16="http://schemas.microsoft.com/office/drawing/2014/main" id="{B763DE9A-E18E-2C45-B7B8-FB7AB28B149B}"/>
              </a:ext>
            </a:extLst>
          </p:cNvPr>
          <p:cNvSpPr txBox="1"/>
          <p:nvPr/>
        </p:nvSpPr>
        <p:spPr>
          <a:xfrm rot="18054908">
            <a:off x="4549793" y="3420130"/>
            <a:ext cx="2507682" cy="497957"/>
          </a:xfrm>
          <a:prstGeom prst="rect">
            <a:avLst/>
          </a:prstGeom>
          <a:noFill/>
        </p:spPr>
        <p:txBody>
          <a:bodyPr wrap="square" rtlCol="0">
            <a:spAutoFit/>
          </a:bodyPr>
          <a:lstStyle/>
          <a:p>
            <a:pPr algn="r"/>
            <a:r>
              <a:rPr lang="en-US" sz="2636" dirty="0"/>
              <a:t>WBC Count</a:t>
            </a:r>
          </a:p>
        </p:txBody>
      </p:sp>
      <p:sp>
        <p:nvSpPr>
          <p:cNvPr id="23" name="TextBox 22">
            <a:extLst>
              <a:ext uri="{FF2B5EF4-FFF2-40B4-BE49-F238E27FC236}">
                <a16:creationId xmlns:a16="http://schemas.microsoft.com/office/drawing/2014/main" id="{A174C37D-8A18-434E-873B-38FBA9E7BABB}"/>
              </a:ext>
            </a:extLst>
          </p:cNvPr>
          <p:cNvSpPr txBox="1"/>
          <p:nvPr/>
        </p:nvSpPr>
        <p:spPr>
          <a:xfrm rot="18054908">
            <a:off x="5273040" y="3422622"/>
            <a:ext cx="2507682" cy="497957"/>
          </a:xfrm>
          <a:prstGeom prst="rect">
            <a:avLst/>
          </a:prstGeom>
          <a:noFill/>
        </p:spPr>
        <p:txBody>
          <a:bodyPr wrap="square" rtlCol="0">
            <a:spAutoFit/>
          </a:bodyPr>
          <a:lstStyle/>
          <a:p>
            <a:pPr algn="r"/>
            <a:r>
              <a:rPr lang="en-US" sz="2636" dirty="0"/>
              <a:t>Creatinine</a:t>
            </a:r>
          </a:p>
        </p:txBody>
      </p:sp>
      <p:sp>
        <p:nvSpPr>
          <p:cNvPr id="25" name="TextBox 24">
            <a:extLst>
              <a:ext uri="{FF2B5EF4-FFF2-40B4-BE49-F238E27FC236}">
                <a16:creationId xmlns:a16="http://schemas.microsoft.com/office/drawing/2014/main" id="{B25DDCFB-B31B-9441-A0A6-0ACFDC31396E}"/>
              </a:ext>
            </a:extLst>
          </p:cNvPr>
          <p:cNvSpPr txBox="1"/>
          <p:nvPr/>
        </p:nvSpPr>
        <p:spPr>
          <a:xfrm rot="18054908">
            <a:off x="7031749" y="3426732"/>
            <a:ext cx="2507682" cy="497957"/>
          </a:xfrm>
          <a:prstGeom prst="rect">
            <a:avLst/>
          </a:prstGeom>
          <a:noFill/>
        </p:spPr>
        <p:txBody>
          <a:bodyPr wrap="square" rtlCol="0">
            <a:spAutoFit/>
          </a:bodyPr>
          <a:lstStyle/>
          <a:p>
            <a:pPr algn="r"/>
            <a:r>
              <a:rPr lang="en-US" sz="2636" dirty="0"/>
              <a:t>Survival</a:t>
            </a:r>
          </a:p>
        </p:txBody>
      </p:sp>
      <p:sp>
        <p:nvSpPr>
          <p:cNvPr id="26" name="Left Brace 25">
            <a:extLst>
              <a:ext uri="{FF2B5EF4-FFF2-40B4-BE49-F238E27FC236}">
                <a16:creationId xmlns:a16="http://schemas.microsoft.com/office/drawing/2014/main" id="{68AC1F47-D806-B140-9DAC-AF4EB45EDABD}"/>
              </a:ext>
            </a:extLst>
          </p:cNvPr>
          <p:cNvSpPr/>
          <p:nvPr/>
        </p:nvSpPr>
        <p:spPr>
          <a:xfrm rot="16200000">
            <a:off x="4481190" y="1980609"/>
            <a:ext cx="350344" cy="5784248"/>
          </a:xfrm>
          <a:prstGeom prst="leftBrace">
            <a:avLst>
              <a:gd name="adj1" fmla="val 8333"/>
              <a:gd name="adj2" fmla="val 2468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27" name="TextBox 26">
            <a:extLst>
              <a:ext uri="{FF2B5EF4-FFF2-40B4-BE49-F238E27FC236}">
                <a16:creationId xmlns:a16="http://schemas.microsoft.com/office/drawing/2014/main" id="{8F5B2321-C6E0-1C41-A446-1CCE0D22A2A7}"/>
              </a:ext>
            </a:extLst>
          </p:cNvPr>
          <p:cNvSpPr txBox="1"/>
          <p:nvPr/>
        </p:nvSpPr>
        <p:spPr>
          <a:xfrm>
            <a:off x="3020951" y="5235309"/>
            <a:ext cx="2987135"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data/features for a subject or patient</a:t>
            </a:r>
          </a:p>
        </p:txBody>
      </p:sp>
      <p:sp>
        <p:nvSpPr>
          <p:cNvPr id="28" name="TextBox 27">
            <a:extLst>
              <a:ext uri="{FF2B5EF4-FFF2-40B4-BE49-F238E27FC236}">
                <a16:creationId xmlns:a16="http://schemas.microsoft.com/office/drawing/2014/main" id="{5CE8AD52-0582-0C41-A3AD-6A25EBCE7B8D}"/>
              </a:ext>
            </a:extLst>
          </p:cNvPr>
          <p:cNvSpPr txBox="1"/>
          <p:nvPr/>
        </p:nvSpPr>
        <p:spPr>
          <a:xfrm>
            <a:off x="8730531" y="4220955"/>
            <a:ext cx="2671356"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value or label</a:t>
            </a:r>
          </a:p>
        </p:txBody>
      </p:sp>
    </p:spTree>
    <p:extLst>
      <p:ext uri="{BB962C8B-B14F-4D97-AF65-F5344CB8AC3E}">
        <p14:creationId xmlns:p14="http://schemas.microsoft.com/office/powerpoint/2010/main" val="31420383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8C3235-6DCE-8140-93D4-47C68B213675}"/>
              </a:ext>
            </a:extLst>
          </p:cNvPr>
          <p:cNvSpPr/>
          <p:nvPr/>
        </p:nvSpPr>
        <p:spPr>
          <a:xfrm>
            <a:off x="2146301" y="1468439"/>
            <a:ext cx="3479800" cy="352266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Left Brace 7">
            <a:extLst>
              <a:ext uri="{FF2B5EF4-FFF2-40B4-BE49-F238E27FC236}">
                <a16:creationId xmlns:a16="http://schemas.microsoft.com/office/drawing/2014/main" id="{E33066B2-0A7C-8A4E-AC35-E6F80161D0E4}"/>
              </a:ext>
            </a:extLst>
          </p:cNvPr>
          <p:cNvSpPr/>
          <p:nvPr/>
        </p:nvSpPr>
        <p:spPr>
          <a:xfrm rot="16200000">
            <a:off x="3711029" y="3544366"/>
            <a:ext cx="350344" cy="3479800"/>
          </a:xfrm>
          <a:prstGeom prst="leftBrace">
            <a:avLst>
              <a:gd name="adj1" fmla="val 8333"/>
              <a:gd name="adj2" fmla="val 24563"/>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9" name="TextBox 8">
            <a:extLst>
              <a:ext uri="{FF2B5EF4-FFF2-40B4-BE49-F238E27FC236}">
                <a16:creationId xmlns:a16="http://schemas.microsoft.com/office/drawing/2014/main" id="{B0F8ED1D-42C3-9141-AE77-27407422E154}"/>
              </a:ext>
            </a:extLst>
          </p:cNvPr>
          <p:cNvSpPr txBox="1"/>
          <p:nvPr/>
        </p:nvSpPr>
        <p:spPr>
          <a:xfrm>
            <a:off x="2829875" y="5424525"/>
            <a:ext cx="298713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retinal image</a:t>
            </a:r>
          </a:p>
        </p:txBody>
      </p:sp>
      <p:sp>
        <p:nvSpPr>
          <p:cNvPr id="10" name="TextBox 9">
            <a:extLst>
              <a:ext uri="{FF2B5EF4-FFF2-40B4-BE49-F238E27FC236}">
                <a16:creationId xmlns:a16="http://schemas.microsoft.com/office/drawing/2014/main" id="{F2C42C99-ECFD-CC46-8C0C-7FE9900CF424}"/>
              </a:ext>
            </a:extLst>
          </p:cNvPr>
          <p:cNvSpPr txBox="1"/>
          <p:nvPr/>
        </p:nvSpPr>
        <p:spPr>
          <a:xfrm>
            <a:off x="8579261" y="3635297"/>
            <a:ext cx="3210678"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referrable diabetic retinopathy</a:t>
            </a:r>
          </a:p>
        </p:txBody>
      </p:sp>
      <p:sp>
        <p:nvSpPr>
          <p:cNvPr id="11" name="TextBox 10">
            <a:extLst>
              <a:ext uri="{FF2B5EF4-FFF2-40B4-BE49-F238E27FC236}">
                <a16:creationId xmlns:a16="http://schemas.microsoft.com/office/drawing/2014/main" id="{69F4C887-30DE-6142-A3B8-73F2E6FB683F}"/>
              </a:ext>
            </a:extLst>
          </p:cNvPr>
          <p:cNvSpPr txBox="1"/>
          <p:nvPr/>
        </p:nvSpPr>
        <p:spPr>
          <a:xfrm>
            <a:off x="8039938" y="565215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8394532" y="2875842"/>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pic>
        <p:nvPicPr>
          <p:cNvPr id="14" name="Picture 13" descr="Cover">
            <a:extLst>
              <a:ext uri="{FF2B5EF4-FFF2-40B4-BE49-F238E27FC236}">
                <a16:creationId xmlns:a16="http://schemas.microsoft.com/office/drawing/2014/main" id="{537A91F6-53A6-2F45-BFF7-32E00B2E46FD}"/>
              </a:ext>
            </a:extLst>
          </p:cNvPr>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2215571" y="1586433"/>
            <a:ext cx="3289301" cy="3260721"/>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Straight Arrow Connector 15">
            <a:extLst>
              <a:ext uri="{FF2B5EF4-FFF2-40B4-BE49-F238E27FC236}">
                <a16:creationId xmlns:a16="http://schemas.microsoft.com/office/drawing/2014/main" id="{2004C370-95FF-1047-B986-B06FCDF88F5F}"/>
              </a:ext>
            </a:extLst>
          </p:cNvPr>
          <p:cNvCxnSpPr>
            <a:stCxn id="3" idx="3"/>
            <a:endCxn id="13" idx="1"/>
          </p:cNvCxnSpPr>
          <p:nvPr/>
        </p:nvCxnSpPr>
        <p:spPr>
          <a:xfrm flipV="1">
            <a:off x="5626101" y="3229768"/>
            <a:ext cx="2768431" cy="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5" name="Title 1">
            <a:extLst>
              <a:ext uri="{FF2B5EF4-FFF2-40B4-BE49-F238E27FC236}">
                <a16:creationId xmlns:a16="http://schemas.microsoft.com/office/drawing/2014/main" id="{67B5E01F-7CE1-DF47-ACC4-31AA3D8318B0}"/>
              </a:ext>
            </a:extLst>
          </p:cNvPr>
          <p:cNvSpPr>
            <a:spLocks noGrp="1"/>
          </p:cNvSpPr>
          <p:nvPr>
            <p:ph type="title"/>
          </p:nvPr>
        </p:nvSpPr>
        <p:spPr>
          <a:xfrm>
            <a:off x="0" y="334329"/>
            <a:ext cx="12192000" cy="903582"/>
          </a:xfrm>
        </p:spPr>
        <p:txBody>
          <a:bodyPr>
            <a:normAutofit/>
          </a:bodyPr>
          <a:lstStyle/>
          <a:p>
            <a:pPr algn="ctr"/>
            <a:r>
              <a:rPr lang="en-US" sz="4000" dirty="0"/>
              <a:t>For complex data, more complex models are needed.</a:t>
            </a:r>
          </a:p>
        </p:txBody>
      </p:sp>
    </p:spTree>
    <p:extLst>
      <p:ext uri="{BB962C8B-B14F-4D97-AF65-F5344CB8AC3E}">
        <p14:creationId xmlns:p14="http://schemas.microsoft.com/office/powerpoint/2010/main" val="6699625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Objective</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1425645"/>
            <a:ext cx="10515601" cy="5067230"/>
          </a:xfrm>
        </p:spPr>
        <p:txBody>
          <a:bodyPr>
            <a:noAutofit/>
          </a:bodyPr>
          <a:lstStyle/>
          <a:p>
            <a:pPr marL="0" indent="0">
              <a:buNone/>
            </a:pPr>
            <a:r>
              <a:rPr lang="en-US" sz="2667" b="1" dirty="0"/>
              <a:t>Understand of the capabilities and limitations of healthcare data science well enough to:</a:t>
            </a:r>
          </a:p>
          <a:p>
            <a:pPr marL="0" indent="0">
              <a:buNone/>
            </a:pPr>
            <a:endParaRPr lang="en-US" sz="2667" b="1" dirty="0"/>
          </a:p>
          <a:p>
            <a:pPr marL="514350" indent="-514350">
              <a:buAutoNum type="alphaLcParenBoth"/>
            </a:pPr>
            <a:r>
              <a:rPr lang="en-US" sz="2667" dirty="0"/>
              <a:t>design and manage data science research and/or QA/QI projects</a:t>
            </a:r>
          </a:p>
          <a:p>
            <a:pPr marL="514350" indent="-514350">
              <a:buAutoNum type="alphaLcParenBoth"/>
            </a:pPr>
            <a:r>
              <a:rPr lang="en-US" sz="2667" dirty="0"/>
              <a:t>collaborate and communicate effectively with data scientists</a:t>
            </a:r>
          </a:p>
          <a:p>
            <a:pPr marL="514350" indent="-514350">
              <a:buAutoNum type="alphaLcParenBoth"/>
            </a:pPr>
            <a:r>
              <a:rPr lang="en-US" sz="2667" dirty="0"/>
              <a:t>critically evaluate data science models and methods, with an emphasis on rigorous model validation</a:t>
            </a:r>
          </a:p>
        </p:txBody>
      </p:sp>
    </p:spTree>
    <p:extLst>
      <p:ext uri="{BB962C8B-B14F-4D97-AF65-F5344CB8AC3E}">
        <p14:creationId xmlns:p14="http://schemas.microsoft.com/office/powerpoint/2010/main" val="32722472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Requirements and Materials</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2186609"/>
            <a:ext cx="10515601" cy="4306266"/>
          </a:xfrm>
        </p:spPr>
        <p:txBody>
          <a:bodyPr>
            <a:noAutofit/>
          </a:bodyPr>
          <a:lstStyle/>
          <a:p>
            <a:r>
              <a:rPr lang="en-US" sz="3600" dirty="0">
                <a:hlinkClick r:id="rId3"/>
              </a:rPr>
              <a:t>Let’s take a look at the website</a:t>
            </a:r>
            <a:endParaRPr lang="en-US" sz="3600" dirty="0"/>
          </a:p>
          <a:p>
            <a:endParaRPr lang="en-US" sz="3600" dirty="0"/>
          </a:p>
          <a:p>
            <a:r>
              <a:rPr lang="en-US" sz="3600" dirty="0"/>
              <a:t>Questions &amp; discussion about course requirements, materials, or activities</a:t>
            </a:r>
          </a:p>
          <a:p>
            <a:endParaRPr lang="en-US" sz="3600" dirty="0"/>
          </a:p>
          <a:p>
            <a:r>
              <a:rPr lang="en-US" sz="3600" dirty="0"/>
              <a:t>Contact me: </a:t>
            </a:r>
            <a:r>
              <a:rPr lang="en-US" sz="3600" dirty="0">
                <a:hlinkClick r:id="rId4"/>
              </a:rPr>
              <a:t>m.engelhard@duke.edu</a:t>
            </a:r>
            <a:endParaRPr lang="en-US" sz="3600" dirty="0"/>
          </a:p>
          <a:p>
            <a:endParaRPr lang="en-US" sz="3600" dirty="0"/>
          </a:p>
        </p:txBody>
      </p:sp>
    </p:spTree>
    <p:extLst>
      <p:ext uri="{BB962C8B-B14F-4D97-AF65-F5344CB8AC3E}">
        <p14:creationId xmlns:p14="http://schemas.microsoft.com/office/powerpoint/2010/main" val="37437967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67D56-9B2B-F04F-A4B7-44AE1BB420A2}"/>
              </a:ext>
            </a:extLst>
          </p:cNvPr>
          <p:cNvSpPr>
            <a:spLocks noGrp="1"/>
          </p:cNvSpPr>
          <p:nvPr>
            <p:ph type="title"/>
          </p:nvPr>
        </p:nvSpPr>
        <p:spPr/>
        <p:txBody>
          <a:bodyPr/>
          <a:lstStyle/>
          <a:p>
            <a:r>
              <a:rPr lang="en-US" dirty="0"/>
              <a:t>Introductions!</a:t>
            </a:r>
          </a:p>
        </p:txBody>
      </p:sp>
      <p:sp>
        <p:nvSpPr>
          <p:cNvPr id="3" name="Text Placeholder 2">
            <a:extLst>
              <a:ext uri="{FF2B5EF4-FFF2-40B4-BE49-F238E27FC236}">
                <a16:creationId xmlns:a16="http://schemas.microsoft.com/office/drawing/2014/main" id="{8C5B54DB-5252-AB4C-9AD7-3C519F3FC1C6}"/>
              </a:ext>
            </a:extLst>
          </p:cNvPr>
          <p:cNvSpPr>
            <a:spLocks noGrp="1"/>
          </p:cNvSpPr>
          <p:nvPr>
            <p:ph type="body" idx="1"/>
          </p:nvPr>
        </p:nvSpPr>
        <p:spPr>
          <a:xfrm>
            <a:off x="831849" y="4589463"/>
            <a:ext cx="11254133" cy="1970363"/>
          </a:xfrm>
        </p:spPr>
        <p:txBody>
          <a:bodyPr>
            <a:normAutofit/>
          </a:bodyPr>
          <a:lstStyle/>
          <a:p>
            <a:r>
              <a:rPr lang="en-US" dirty="0"/>
              <a:t>your name</a:t>
            </a:r>
          </a:p>
          <a:p>
            <a:r>
              <a:rPr lang="en-US" dirty="0"/>
              <a:t>+ a brief note on your background and role</a:t>
            </a:r>
          </a:p>
          <a:p>
            <a:r>
              <a:rPr lang="en-US" dirty="0"/>
              <a:t>+ which of the 5 topics interests you most</a:t>
            </a:r>
          </a:p>
          <a:p>
            <a:r>
              <a:rPr lang="en-US" dirty="0"/>
              <a:t>   </a:t>
            </a:r>
            <a:r>
              <a:rPr lang="en-US" sz="2000" dirty="0"/>
              <a:t>(intro to DS, model learning, computer vision, natural language processing, sequential data)</a:t>
            </a:r>
            <a:endParaRPr lang="en-US" dirty="0"/>
          </a:p>
        </p:txBody>
      </p:sp>
    </p:spTree>
    <p:extLst>
      <p:ext uri="{BB962C8B-B14F-4D97-AF65-F5344CB8AC3E}">
        <p14:creationId xmlns:p14="http://schemas.microsoft.com/office/powerpoint/2010/main" val="3463352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Overview</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1425645"/>
            <a:ext cx="10515601" cy="5067230"/>
          </a:xfrm>
        </p:spPr>
        <p:txBody>
          <a:bodyPr>
            <a:noAutofit/>
          </a:bodyPr>
          <a:lstStyle/>
          <a:p>
            <a:pPr marL="0" indent="0">
              <a:buNone/>
            </a:pPr>
            <a:r>
              <a:rPr lang="en-US" sz="2667" b="1" dirty="0"/>
              <a:t>We will learn about state-of-the-art data science techniques that are now beginning to impact clinical practice.</a:t>
            </a:r>
          </a:p>
          <a:p>
            <a:endParaRPr lang="en-US" sz="2667" dirty="0"/>
          </a:p>
          <a:p>
            <a:pPr lvl="1"/>
            <a:r>
              <a:rPr lang="en-US" sz="2667" dirty="0"/>
              <a:t>How are these techniques different from what has come before?</a:t>
            </a:r>
          </a:p>
          <a:p>
            <a:pPr lvl="1"/>
            <a:r>
              <a:rPr lang="en-US" sz="2667" dirty="0"/>
              <a:t>How are they the same?</a:t>
            </a:r>
          </a:p>
          <a:p>
            <a:pPr lvl="1"/>
            <a:r>
              <a:rPr lang="en-US" sz="2667" dirty="0"/>
              <a:t>And what do you need to know to take advantage of this tech?</a:t>
            </a:r>
          </a:p>
          <a:p>
            <a:pPr lvl="1"/>
            <a:endParaRPr lang="en-US" sz="2667" dirty="0"/>
          </a:p>
          <a:p>
            <a:pPr marL="0" indent="0">
              <a:buNone/>
            </a:pPr>
            <a:r>
              <a:rPr lang="en-US" sz="2667" u="sng" dirty="0"/>
              <a:t>I know that most of you are NOT going to be data scientists</a:t>
            </a:r>
            <a:r>
              <a:rPr lang="en-US" sz="2667" dirty="0"/>
              <a:t>. </a:t>
            </a:r>
          </a:p>
          <a:p>
            <a:pPr marL="0" indent="0">
              <a:buNone/>
            </a:pPr>
            <a:r>
              <a:rPr lang="en-US" sz="2400" dirty="0"/>
              <a:t>But you </a:t>
            </a:r>
            <a:r>
              <a:rPr lang="en-US" sz="2400" i="1" dirty="0"/>
              <a:t>will</a:t>
            </a:r>
            <a:r>
              <a:rPr lang="en-US" sz="2400" dirty="0"/>
              <a:t> work with data scientists, and you </a:t>
            </a:r>
            <a:r>
              <a:rPr lang="en-US" sz="2400" i="1" dirty="0"/>
              <a:t>will</a:t>
            </a:r>
            <a:r>
              <a:rPr lang="en-US" sz="2400" dirty="0"/>
              <a:t> have to make decisions about what models to use and how to use them. It is important to know enough to get in the weeds with the data scientists, because if applied/evaluated incorrectly, these models are certain to be unhelpful and </a:t>
            </a:r>
            <a:r>
              <a:rPr lang="en-US" sz="2400" i="1" dirty="0"/>
              <a:t>likely to be harmful</a:t>
            </a:r>
            <a:r>
              <a:rPr lang="en-US" sz="2400" dirty="0"/>
              <a:t>.</a:t>
            </a:r>
            <a:endParaRPr lang="en-US" sz="2400" u="sng" dirty="0"/>
          </a:p>
        </p:txBody>
      </p:sp>
    </p:spTree>
    <p:extLst>
      <p:ext uri="{BB962C8B-B14F-4D97-AF65-F5344CB8AC3E}">
        <p14:creationId xmlns:p14="http://schemas.microsoft.com/office/powerpoint/2010/main" val="18129291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5DEB8-69F3-DC4B-95BB-55E130CFDC9E}"/>
              </a:ext>
            </a:extLst>
          </p:cNvPr>
          <p:cNvSpPr>
            <a:spLocks noGrp="1"/>
          </p:cNvSpPr>
          <p:nvPr>
            <p:ph type="title"/>
          </p:nvPr>
        </p:nvSpPr>
        <p:spPr/>
        <p:txBody>
          <a:bodyPr/>
          <a:lstStyle/>
          <a:p>
            <a:r>
              <a:rPr lang="en-US" dirty="0"/>
              <a:t>A Brief Tour of DS in 2021</a:t>
            </a:r>
          </a:p>
        </p:txBody>
      </p:sp>
      <p:sp>
        <p:nvSpPr>
          <p:cNvPr id="3" name="Text Placeholder 2">
            <a:extLst>
              <a:ext uri="{FF2B5EF4-FFF2-40B4-BE49-F238E27FC236}">
                <a16:creationId xmlns:a16="http://schemas.microsoft.com/office/drawing/2014/main" id="{1F689554-ED50-3546-A59F-D877204B45F3}"/>
              </a:ext>
            </a:extLst>
          </p:cNvPr>
          <p:cNvSpPr>
            <a:spLocks noGrp="1"/>
          </p:cNvSpPr>
          <p:nvPr>
            <p:ph type="body" idx="1"/>
          </p:nvPr>
        </p:nvSpPr>
        <p:spPr/>
        <p:txBody>
          <a:bodyPr/>
          <a:lstStyle/>
          <a:p>
            <a:r>
              <a:rPr lang="en-US" dirty="0"/>
              <a:t>General Application -&gt; Biomedical Application</a:t>
            </a:r>
          </a:p>
        </p:txBody>
      </p:sp>
    </p:spTree>
    <p:extLst>
      <p:ext uri="{BB962C8B-B14F-4D97-AF65-F5344CB8AC3E}">
        <p14:creationId xmlns:p14="http://schemas.microsoft.com/office/powerpoint/2010/main" val="18296390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642F8F-4697-3042-88C9-1CDF07FE1586}"/>
              </a:ext>
            </a:extLst>
          </p:cNvPr>
          <p:cNvPicPr>
            <a:picLocks noChangeAspect="1"/>
          </p:cNvPicPr>
          <p:nvPr/>
        </p:nvPicPr>
        <p:blipFill>
          <a:blip r:embed="rId3"/>
          <a:stretch>
            <a:fillRect/>
          </a:stretch>
        </p:blipFill>
        <p:spPr>
          <a:xfrm>
            <a:off x="2032000" y="1922814"/>
            <a:ext cx="8128000" cy="4572000"/>
          </a:xfrm>
          <a:prstGeom prst="rect">
            <a:avLst/>
          </a:prstGeom>
        </p:spPr>
      </p:pic>
      <p:sp>
        <p:nvSpPr>
          <p:cNvPr id="4" name="Title 1">
            <a:extLst>
              <a:ext uri="{FF2B5EF4-FFF2-40B4-BE49-F238E27FC236}">
                <a16:creationId xmlns:a16="http://schemas.microsoft.com/office/drawing/2014/main" id="{443D1953-70AB-EA4B-A592-D5538A1B7315}"/>
              </a:ext>
            </a:extLst>
          </p:cNvPr>
          <p:cNvSpPr>
            <a:spLocks noGrp="1"/>
          </p:cNvSpPr>
          <p:nvPr>
            <p:ph type="title"/>
          </p:nvPr>
        </p:nvSpPr>
        <p:spPr>
          <a:xfrm>
            <a:off x="838200" y="321622"/>
            <a:ext cx="10515600" cy="1325563"/>
          </a:xfrm>
        </p:spPr>
        <p:txBody>
          <a:bodyPr/>
          <a:lstStyle/>
          <a:p>
            <a:r>
              <a:rPr lang="en-US" dirty="0"/>
              <a:t>Computer Vision:</a:t>
            </a:r>
            <a:br>
              <a:rPr lang="en-US" dirty="0"/>
            </a:br>
            <a:r>
              <a:rPr lang="en-US" dirty="0"/>
              <a:t>Real-Time Object Detection (&amp; segmentation)</a:t>
            </a:r>
          </a:p>
        </p:txBody>
      </p:sp>
    </p:spTree>
    <p:extLst>
      <p:ext uri="{BB962C8B-B14F-4D97-AF65-F5344CB8AC3E}">
        <p14:creationId xmlns:p14="http://schemas.microsoft.com/office/powerpoint/2010/main" val="39291588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CA089-408A-A947-8CD3-055D42DB9734}"/>
              </a:ext>
            </a:extLst>
          </p:cNvPr>
          <p:cNvSpPr>
            <a:spLocks noGrp="1"/>
          </p:cNvSpPr>
          <p:nvPr>
            <p:ph type="title"/>
          </p:nvPr>
        </p:nvSpPr>
        <p:spPr>
          <a:xfrm>
            <a:off x="540327" y="194251"/>
            <a:ext cx="5306291" cy="6096000"/>
          </a:xfrm>
        </p:spPr>
        <p:txBody>
          <a:bodyPr>
            <a:normAutofit/>
          </a:bodyPr>
          <a:lstStyle/>
          <a:p>
            <a:pPr algn="l"/>
            <a:r>
              <a:rPr lang="en-US" sz="4000" dirty="0"/>
              <a:t>Real-time polyp detection:</a:t>
            </a:r>
            <a:br>
              <a:rPr lang="en-US" sz="4000" dirty="0"/>
            </a:br>
            <a:br>
              <a:rPr lang="en-US" sz="4000" dirty="0"/>
            </a:br>
            <a:r>
              <a:rPr lang="en-US" sz="4000" dirty="0"/>
              <a:t>a second set of eyes during colonoscopy</a:t>
            </a:r>
          </a:p>
        </p:txBody>
      </p:sp>
      <p:pic>
        <p:nvPicPr>
          <p:cNvPr id="4" name="41551_2018_301_MOESM3_ESM.mp4">
            <a:hlinkClick r:id="" action="ppaction://media"/>
            <a:extLst>
              <a:ext uri="{FF2B5EF4-FFF2-40B4-BE49-F238E27FC236}">
                <a16:creationId xmlns:a16="http://schemas.microsoft.com/office/drawing/2014/main" id="{C8D4C28C-CDDE-5243-A4A8-BCD45C7858F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a:stretch/>
        </p:blipFill>
        <p:spPr>
          <a:xfrm>
            <a:off x="6482454" y="0"/>
            <a:ext cx="5709546" cy="10075669"/>
          </a:xfrm>
          <a:prstGeom prst="rect">
            <a:avLst/>
          </a:prstGeom>
        </p:spPr>
      </p:pic>
    </p:spTree>
    <p:extLst>
      <p:ext uri="{BB962C8B-B14F-4D97-AF65-F5344CB8AC3E}">
        <p14:creationId xmlns:p14="http://schemas.microsoft.com/office/powerpoint/2010/main" val="3482008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4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29CB927-EC0E-3446-BA82-0CB3A3013532}"/>
              </a:ext>
            </a:extLst>
          </p:cNvPr>
          <p:cNvSpPr/>
          <p:nvPr/>
        </p:nvSpPr>
        <p:spPr>
          <a:xfrm>
            <a:off x="3994730" y="1210999"/>
            <a:ext cx="8017161" cy="5509200"/>
          </a:xfrm>
          <a:prstGeom prst="rect">
            <a:avLst/>
          </a:prstGeom>
        </p:spPr>
        <p:txBody>
          <a:bodyPr wrap="square">
            <a:spAutoFit/>
          </a:bodyPr>
          <a:lstStyle/>
          <a:p>
            <a:pPr fontAlgn="base"/>
            <a:r>
              <a:rPr lang="en-US" sz="1600" b="1" cap="all" dirty="0">
                <a:latin typeface="Helvetica Neue" panose="02000503000000020004" pitchFamily="2" charset="0"/>
                <a:ea typeface="Helvetica Neue" panose="02000503000000020004" pitchFamily="2" charset="0"/>
                <a:cs typeface="Helvetica Neue" panose="02000503000000020004" pitchFamily="2" charset="0"/>
              </a:rPr>
              <a:t>MODEL COMPLETION (MACHINE-WRITTEN, FIRST TRY)</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incident occurred on the downtown train line, which runs from Covington and Ashland stations.</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In an email to Ohio news outlets, the U.S. Department of Energy said it is working with the Federal Railroad Administration to find the thief.</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theft of this nuclear material will have significant negative consequences on public and environmental health, our workforce and the economy of our nation,” said Tom Hicks, the U.S. Energy Secretary, in a statement. “Our top priority is to secure the theft and ensure it doesn’t happen again.”</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stolen material was taken from the University of Cincinnati’s Research Triangle Park nuclear research site, according to a news release from Department officials.</a:t>
            </a: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Nuclear Regulatory Commission did not immediately release any information.</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According to the release, the U.S. Department of Energy’s Office of Nuclear Material Safety and Security is leading that team’s investigation.</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safety of people, the environment and the nation’s nuclear stockpile is our highest priority,” Hicks said. “We will get to the bottom of this and make no excuses.</a:t>
            </a:r>
          </a:p>
        </p:txBody>
      </p:sp>
      <p:sp>
        <p:nvSpPr>
          <p:cNvPr id="3" name="Rectangle 2">
            <a:extLst>
              <a:ext uri="{FF2B5EF4-FFF2-40B4-BE49-F238E27FC236}">
                <a16:creationId xmlns:a16="http://schemas.microsoft.com/office/drawing/2014/main" id="{2B98FB9E-0220-F34D-8519-58B10DA37D8A}"/>
              </a:ext>
            </a:extLst>
          </p:cNvPr>
          <p:cNvSpPr/>
          <p:nvPr/>
        </p:nvSpPr>
        <p:spPr>
          <a:xfrm>
            <a:off x="494146" y="1210999"/>
            <a:ext cx="2844800" cy="2062103"/>
          </a:xfrm>
          <a:prstGeom prst="rect">
            <a:avLst/>
          </a:prstGeom>
        </p:spPr>
        <p:txBody>
          <a:bodyPr wrap="square">
            <a:spAutoFit/>
          </a:bodyPr>
          <a:lstStyle/>
          <a:p>
            <a:pPr fontAlgn="base"/>
            <a:r>
              <a:rPr lang="en-US" sz="1600" b="1" cap="all" dirty="0">
                <a:latin typeface="Helvetica Neue" panose="02000503000000020004" pitchFamily="2" charset="0"/>
                <a:ea typeface="Helvetica Neue" panose="02000503000000020004" pitchFamily="2" charset="0"/>
                <a:cs typeface="Helvetica Neue" panose="02000503000000020004" pitchFamily="2" charset="0"/>
              </a:rPr>
              <a:t>SYSTEM PROMPT (HUMAN-WRITTEN)</a:t>
            </a:r>
          </a:p>
          <a:p>
            <a:pPr fontAlgn="base"/>
            <a:endParaRPr lang="en-US" sz="1600" i="1"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i="1" dirty="0">
                <a:latin typeface="Helvetica Neue" panose="02000503000000020004" pitchFamily="2" charset="0"/>
                <a:ea typeface="Helvetica Neue" panose="02000503000000020004" pitchFamily="2" charset="0"/>
                <a:cs typeface="Helvetica Neue" panose="02000503000000020004" pitchFamily="2" charset="0"/>
              </a:rPr>
              <a:t>A train carriage containing controlled nuclear materials was stolen in Cincinnati today. Its whereabouts are unknown.</a:t>
            </a:r>
          </a:p>
        </p:txBody>
      </p:sp>
      <p:sp>
        <p:nvSpPr>
          <p:cNvPr id="4" name="Rectangle 3">
            <a:extLst>
              <a:ext uri="{FF2B5EF4-FFF2-40B4-BE49-F238E27FC236}">
                <a16:creationId xmlns:a16="http://schemas.microsoft.com/office/drawing/2014/main" id="{C2CD7BA3-28DB-0E47-8EDD-72FF45B5975C}"/>
              </a:ext>
            </a:extLst>
          </p:cNvPr>
          <p:cNvSpPr/>
          <p:nvPr/>
        </p:nvSpPr>
        <p:spPr>
          <a:xfrm>
            <a:off x="494146" y="5191254"/>
            <a:ext cx="2863273" cy="1528945"/>
          </a:xfrm>
          <a:prstGeom prst="rect">
            <a:avLst/>
          </a:prstGeom>
        </p:spPr>
        <p:txBody>
          <a:bodyPr wrap="square">
            <a:spAutoFit/>
          </a:bodyPr>
          <a:lstStyle/>
          <a:p>
            <a:pPr fontAlgn="base"/>
            <a:r>
              <a:rPr lang="en-US" sz="1867" b="1" dirty="0">
                <a:latin typeface="ColfaxAI"/>
              </a:rPr>
              <a:t>“Better Language Models</a:t>
            </a:r>
            <a:br>
              <a:rPr lang="en-US" sz="1867" b="1" dirty="0">
                <a:latin typeface="ColfaxAI"/>
              </a:rPr>
            </a:br>
            <a:r>
              <a:rPr lang="en-US" sz="1867" b="1" dirty="0">
                <a:latin typeface="ColfaxAI"/>
              </a:rPr>
              <a:t>and Their Implications”</a:t>
            </a:r>
          </a:p>
          <a:p>
            <a:pPr fontAlgn="base"/>
            <a:r>
              <a:rPr lang="en-US" sz="1867" cap="all" dirty="0">
                <a:latin typeface="ColfaxAI"/>
              </a:rPr>
              <a:t>2/14/19</a:t>
            </a:r>
          </a:p>
          <a:p>
            <a:pPr fontAlgn="base"/>
            <a:r>
              <a:rPr lang="en-US" sz="1867" cap="all" dirty="0" err="1">
                <a:latin typeface="ColfaxAI"/>
              </a:rPr>
              <a:t>OpenAI</a:t>
            </a:r>
            <a:endParaRPr lang="en-US" sz="1867" cap="all" dirty="0">
              <a:latin typeface="ColfaxAI"/>
            </a:endParaRPr>
          </a:p>
        </p:txBody>
      </p:sp>
      <p:sp>
        <p:nvSpPr>
          <p:cNvPr id="5" name="Title 1">
            <a:extLst>
              <a:ext uri="{FF2B5EF4-FFF2-40B4-BE49-F238E27FC236}">
                <a16:creationId xmlns:a16="http://schemas.microsoft.com/office/drawing/2014/main" id="{DA8D1EE6-7BAC-8D40-998C-D02581DAC0ED}"/>
              </a:ext>
            </a:extLst>
          </p:cNvPr>
          <p:cNvSpPr txBox="1">
            <a:spLocks/>
          </p:cNvSpPr>
          <p:nvPr/>
        </p:nvSpPr>
        <p:spPr>
          <a:xfrm>
            <a:off x="838200" y="0"/>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Natural Language Processing: Text Generation</a:t>
            </a:r>
          </a:p>
        </p:txBody>
      </p:sp>
    </p:spTree>
    <p:extLst>
      <p:ext uri="{BB962C8B-B14F-4D97-AF65-F5344CB8AC3E}">
        <p14:creationId xmlns:p14="http://schemas.microsoft.com/office/powerpoint/2010/main" val="768989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BE78A4E-811B-7243-8810-33253FD9B4D5}"/>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63286" y="1465315"/>
            <a:ext cx="7597455" cy="5283827"/>
          </a:xfrm>
          <a:prstGeom prst="rect">
            <a:avLst/>
          </a:prstGeom>
        </p:spPr>
      </p:pic>
      <p:sp>
        <p:nvSpPr>
          <p:cNvPr id="9" name="Title 1">
            <a:extLst>
              <a:ext uri="{FF2B5EF4-FFF2-40B4-BE49-F238E27FC236}">
                <a16:creationId xmlns:a16="http://schemas.microsoft.com/office/drawing/2014/main" id="{6FBD8344-EEDA-ED4B-92D1-431BD5747210}"/>
              </a:ext>
            </a:extLst>
          </p:cNvPr>
          <p:cNvSpPr>
            <a:spLocks noGrp="1"/>
          </p:cNvSpPr>
          <p:nvPr>
            <p:ph type="title"/>
          </p:nvPr>
        </p:nvSpPr>
        <p:spPr>
          <a:xfrm>
            <a:off x="0" y="0"/>
            <a:ext cx="12192000" cy="1325563"/>
          </a:xfrm>
        </p:spPr>
        <p:txBody>
          <a:bodyPr>
            <a:normAutofit/>
          </a:bodyPr>
          <a:lstStyle/>
          <a:p>
            <a:pPr algn="ctr"/>
            <a:r>
              <a:rPr lang="en-US" sz="3600" dirty="0"/>
              <a:t>Natural Language Processing: Find Predictive Text in Notes</a:t>
            </a:r>
          </a:p>
        </p:txBody>
      </p:sp>
      <p:sp>
        <p:nvSpPr>
          <p:cNvPr id="10" name="TextBox 9">
            <a:extLst>
              <a:ext uri="{FF2B5EF4-FFF2-40B4-BE49-F238E27FC236}">
                <a16:creationId xmlns:a16="http://schemas.microsoft.com/office/drawing/2014/main" id="{AEBD2AF0-B061-5E42-AB14-941087B32752}"/>
              </a:ext>
            </a:extLst>
          </p:cNvPr>
          <p:cNvSpPr txBox="1"/>
          <p:nvPr/>
        </p:nvSpPr>
        <p:spPr>
          <a:xfrm>
            <a:off x="283029" y="1473706"/>
            <a:ext cx="7477712" cy="369332"/>
          </a:xfrm>
          <a:prstGeom prst="rect">
            <a:avLst/>
          </a:prstGeom>
          <a:solidFill>
            <a:schemeClr val="bg1"/>
          </a:solidFill>
        </p:spPr>
        <p:txBody>
          <a:bodyPr wrap="square" rtlCol="0">
            <a:spAutoFit/>
          </a:bodyPr>
          <a:lstStyle/>
          <a:p>
            <a:r>
              <a:rPr lang="en-US" b="1" dirty="0"/>
              <a:t>Passage (from note)	      |  Change in predicted autism dx log-odds</a:t>
            </a:r>
          </a:p>
        </p:txBody>
      </p:sp>
      <p:cxnSp>
        <p:nvCxnSpPr>
          <p:cNvPr id="12" name="Straight Arrow Connector 11">
            <a:extLst>
              <a:ext uri="{FF2B5EF4-FFF2-40B4-BE49-F238E27FC236}">
                <a16:creationId xmlns:a16="http://schemas.microsoft.com/office/drawing/2014/main" id="{3DD85CA6-A9B4-CD4C-A2DB-C352B39B8FE1}"/>
              </a:ext>
            </a:extLst>
          </p:cNvPr>
          <p:cNvCxnSpPr>
            <a:cxnSpLocks/>
          </p:cNvCxnSpPr>
          <p:nvPr/>
        </p:nvCxnSpPr>
        <p:spPr>
          <a:xfrm flipH="1">
            <a:off x="7131778" y="3276600"/>
            <a:ext cx="727708" cy="0"/>
          </a:xfrm>
          <a:prstGeom prst="straightConnector1">
            <a:avLst/>
          </a:prstGeom>
          <a:ln w="38100">
            <a:headEnd type="none" w="med" len="med"/>
            <a:tailEnd type="arrow" w="med" len="med"/>
          </a:ln>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id="{566F242A-AEEF-B349-99B1-0A06AAD734A6}"/>
              </a:ext>
            </a:extLst>
          </p:cNvPr>
          <p:cNvSpPr txBox="1"/>
          <p:nvPr/>
        </p:nvSpPr>
        <p:spPr>
          <a:xfrm>
            <a:off x="8027944" y="2953434"/>
            <a:ext cx="3271427" cy="646331"/>
          </a:xfrm>
          <a:prstGeom prst="rect">
            <a:avLst/>
          </a:prstGeom>
          <a:noFill/>
        </p:spPr>
        <p:txBody>
          <a:bodyPr wrap="square" rtlCol="0">
            <a:spAutoFit/>
          </a:bodyPr>
          <a:lstStyle/>
          <a:p>
            <a:r>
              <a:rPr lang="en-US" dirty="0">
                <a:solidFill>
                  <a:schemeClr val="accent2"/>
                </a:solidFill>
              </a:rPr>
              <a:t>Developmental and behavioral concerns are highly predictive</a:t>
            </a:r>
          </a:p>
        </p:txBody>
      </p:sp>
      <p:cxnSp>
        <p:nvCxnSpPr>
          <p:cNvPr id="16" name="Straight Arrow Connector 15">
            <a:extLst>
              <a:ext uri="{FF2B5EF4-FFF2-40B4-BE49-F238E27FC236}">
                <a16:creationId xmlns:a16="http://schemas.microsoft.com/office/drawing/2014/main" id="{5F7B0C7E-7E4D-674E-B117-171B0136FB4D}"/>
              </a:ext>
            </a:extLst>
          </p:cNvPr>
          <p:cNvCxnSpPr>
            <a:cxnSpLocks/>
          </p:cNvCxnSpPr>
          <p:nvPr/>
        </p:nvCxnSpPr>
        <p:spPr>
          <a:xfrm flipH="1">
            <a:off x="7131778" y="5227636"/>
            <a:ext cx="727708" cy="0"/>
          </a:xfrm>
          <a:prstGeom prst="straightConnector1">
            <a:avLst/>
          </a:prstGeom>
          <a:ln w="38100">
            <a:headEnd type="none" w="med" len="med"/>
            <a:tailEnd type="arrow" w="med" len="med"/>
          </a:ln>
        </p:spPr>
        <p:style>
          <a:lnRef idx="3">
            <a:schemeClr val="accent2"/>
          </a:lnRef>
          <a:fillRef idx="0">
            <a:schemeClr val="accent2"/>
          </a:fillRef>
          <a:effectRef idx="2">
            <a:schemeClr val="accent2"/>
          </a:effectRef>
          <a:fontRef idx="minor">
            <a:schemeClr val="tx1"/>
          </a:fontRef>
        </p:style>
      </p:cxnSp>
      <p:sp>
        <p:nvSpPr>
          <p:cNvPr id="17" name="TextBox 16">
            <a:extLst>
              <a:ext uri="{FF2B5EF4-FFF2-40B4-BE49-F238E27FC236}">
                <a16:creationId xmlns:a16="http://schemas.microsoft.com/office/drawing/2014/main" id="{D170D481-4899-6344-B58B-3ACA98E0680B}"/>
              </a:ext>
            </a:extLst>
          </p:cNvPr>
          <p:cNvSpPr txBox="1"/>
          <p:nvPr/>
        </p:nvSpPr>
        <p:spPr>
          <a:xfrm>
            <a:off x="8027944" y="4904470"/>
            <a:ext cx="4000770" cy="646331"/>
          </a:xfrm>
          <a:prstGeom prst="rect">
            <a:avLst/>
          </a:prstGeom>
          <a:noFill/>
        </p:spPr>
        <p:txBody>
          <a:bodyPr wrap="square" rtlCol="0">
            <a:spAutoFit/>
          </a:bodyPr>
          <a:lstStyle/>
          <a:p>
            <a:r>
              <a:rPr lang="en-US" b="1" u="sng" dirty="0">
                <a:solidFill>
                  <a:schemeClr val="accent2"/>
                </a:solidFill>
              </a:rPr>
              <a:t>Premature birth and perinatal complications are also highly predictive</a:t>
            </a:r>
          </a:p>
        </p:txBody>
      </p:sp>
      <p:sp>
        <p:nvSpPr>
          <p:cNvPr id="11" name="Rectangle 10">
            <a:extLst>
              <a:ext uri="{FF2B5EF4-FFF2-40B4-BE49-F238E27FC236}">
                <a16:creationId xmlns:a16="http://schemas.microsoft.com/office/drawing/2014/main" id="{D4F60705-53EB-F944-B40F-EB2E833428FA}"/>
              </a:ext>
            </a:extLst>
          </p:cNvPr>
          <p:cNvSpPr/>
          <p:nvPr/>
        </p:nvSpPr>
        <p:spPr>
          <a:xfrm>
            <a:off x="9074727" y="6195144"/>
            <a:ext cx="3117273" cy="553998"/>
          </a:xfrm>
          <a:prstGeom prst="rect">
            <a:avLst/>
          </a:prstGeom>
        </p:spPr>
        <p:txBody>
          <a:bodyPr wrap="square">
            <a:spAutoFit/>
          </a:bodyPr>
          <a:lstStyle/>
          <a:p>
            <a:r>
              <a:rPr lang="en-US" sz="1000" dirty="0">
                <a:solidFill>
                  <a:srgbClr val="000000"/>
                </a:solidFill>
                <a:latin typeface="Calibri" panose="020F0502020204030204" pitchFamily="34" charset="0"/>
              </a:rPr>
              <a:t>Subramanian V, Engelhard MM, </a:t>
            </a:r>
            <a:r>
              <a:rPr lang="en-US" sz="1000" dirty="0" err="1">
                <a:solidFill>
                  <a:srgbClr val="000000"/>
                </a:solidFill>
                <a:latin typeface="Calibri" panose="020F0502020204030204" pitchFamily="34" charset="0"/>
              </a:rPr>
              <a:t>Berchuck</a:t>
            </a:r>
            <a:r>
              <a:rPr lang="en-US" sz="1000" dirty="0">
                <a:solidFill>
                  <a:srgbClr val="000000"/>
                </a:solidFill>
                <a:latin typeface="Calibri" panose="020F0502020204030204" pitchFamily="34" charset="0"/>
              </a:rPr>
              <a:t> SI, Chen L, Carin L. </a:t>
            </a:r>
            <a:r>
              <a:rPr lang="en-US" sz="1000" dirty="0" err="1">
                <a:solidFill>
                  <a:srgbClr val="000000"/>
                </a:solidFill>
                <a:latin typeface="Calibri" panose="020F0502020204030204" pitchFamily="34" charset="0"/>
              </a:rPr>
              <a:t>SpanPredict</a:t>
            </a:r>
            <a:r>
              <a:rPr lang="en-US" sz="1000" dirty="0">
                <a:solidFill>
                  <a:srgbClr val="000000"/>
                </a:solidFill>
                <a:latin typeface="Calibri" panose="020F0502020204030204" pitchFamily="34" charset="0"/>
              </a:rPr>
              <a:t>: Extraction of Predictive Document Spans with Neural Attention. Submitted to NAACL.</a:t>
            </a:r>
            <a:endParaRPr lang="en-US" sz="1000" dirty="0"/>
          </a:p>
        </p:txBody>
      </p:sp>
    </p:spTree>
    <p:extLst>
      <p:ext uri="{BB962C8B-B14F-4D97-AF65-F5344CB8AC3E}">
        <p14:creationId xmlns:p14="http://schemas.microsoft.com/office/powerpoint/2010/main" val="11272151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lphaGo in China | DeepMind">
            <a:extLst>
              <a:ext uri="{FF2B5EF4-FFF2-40B4-BE49-F238E27FC236}">
                <a16:creationId xmlns:a16="http://schemas.microsoft.com/office/drawing/2014/main" id="{4CB78048-46A3-C946-B655-E54F6381EC6B}"/>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652655" y="3456710"/>
            <a:ext cx="6373089" cy="318654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E72E58C-3BF6-4A46-BEBB-A38D13E00D00}"/>
              </a:ext>
            </a:extLst>
          </p:cNvPr>
          <p:cNvSpPr>
            <a:spLocks noGrp="1"/>
          </p:cNvSpPr>
          <p:nvPr>
            <p:ph type="title"/>
          </p:nvPr>
        </p:nvSpPr>
        <p:spPr>
          <a:xfrm>
            <a:off x="838200" y="415636"/>
            <a:ext cx="10515600" cy="1325563"/>
          </a:xfrm>
        </p:spPr>
        <p:txBody>
          <a:bodyPr/>
          <a:lstStyle/>
          <a:p>
            <a:r>
              <a:rPr lang="en-US" dirty="0"/>
              <a:t>Reinforcement Learning: </a:t>
            </a:r>
            <a:br>
              <a:rPr lang="en-US" dirty="0"/>
            </a:br>
            <a:r>
              <a:rPr lang="en-US" dirty="0"/>
              <a:t>goal-directed sequential decision-making</a:t>
            </a:r>
          </a:p>
        </p:txBody>
      </p:sp>
      <p:pic>
        <p:nvPicPr>
          <p:cNvPr id="6" name="Picture 5">
            <a:extLst>
              <a:ext uri="{FF2B5EF4-FFF2-40B4-BE49-F238E27FC236}">
                <a16:creationId xmlns:a16="http://schemas.microsoft.com/office/drawing/2014/main" id="{E171E17F-8CA9-F84E-9897-375AA7610E55}"/>
              </a:ext>
            </a:extLst>
          </p:cNvPr>
          <p:cNvPicPr>
            <a:picLocks noChangeAspect="1"/>
          </p:cNvPicPr>
          <p:nvPr/>
        </p:nvPicPr>
        <p:blipFill>
          <a:blip r:embed="rId4"/>
          <a:stretch>
            <a:fillRect/>
          </a:stretch>
        </p:blipFill>
        <p:spPr>
          <a:xfrm>
            <a:off x="387927" y="2189453"/>
            <a:ext cx="5382898" cy="3050309"/>
          </a:xfrm>
          <a:prstGeom prst="rect">
            <a:avLst/>
          </a:prstGeom>
        </p:spPr>
      </p:pic>
    </p:spTree>
    <p:extLst>
      <p:ext uri="{BB962C8B-B14F-4D97-AF65-F5344CB8AC3E}">
        <p14:creationId xmlns:p14="http://schemas.microsoft.com/office/powerpoint/2010/main" val="22746106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6323</TotalTime>
  <Words>2023</Words>
  <Application>Microsoft Macintosh PowerPoint</Application>
  <PresentationFormat>Widescreen</PresentationFormat>
  <Paragraphs>204</Paragraphs>
  <Slides>19</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Calibri Light</vt:lpstr>
      <vt:lpstr>ColfaxAI</vt:lpstr>
      <vt:lpstr>Helvetica Neue</vt:lpstr>
      <vt:lpstr>Times New Roman</vt:lpstr>
      <vt:lpstr>Office Theme</vt:lpstr>
      <vt:lpstr>Intro to Health Data Science</vt:lpstr>
      <vt:lpstr>Introductions!</vt:lpstr>
      <vt:lpstr>Course Overview</vt:lpstr>
      <vt:lpstr>A Brief Tour of DS in 2021</vt:lpstr>
      <vt:lpstr>Computer Vision: Real-Time Object Detection (&amp; segmentation)</vt:lpstr>
      <vt:lpstr>Real-time polyp detection:  a second set of eyes during colonoscopy</vt:lpstr>
      <vt:lpstr>PowerPoint Presentation</vt:lpstr>
      <vt:lpstr>Natural Language Processing: Find Predictive Text in Notes</vt:lpstr>
      <vt:lpstr>Reinforcement Learning:  goal-directed sequential decision-making</vt:lpstr>
      <vt:lpstr>Reinforcement Learning in Medicine</vt:lpstr>
      <vt:lpstr>The Current DS Moment</vt:lpstr>
      <vt:lpstr>Deep learning leapt forward in ‘12 and beat humans in ‘15</vt:lpstr>
      <vt:lpstr>Deep Learning now surpasses humans in a variety of tasks</vt:lpstr>
      <vt:lpstr>Most recently, DL has surpassed humans in language tasks</vt:lpstr>
      <vt:lpstr>All of these have, at their core, a predictive model</vt:lpstr>
      <vt:lpstr>Simple models often work well for clinical data!</vt:lpstr>
      <vt:lpstr>For complex data, more complex models are needed.</vt:lpstr>
      <vt:lpstr>Course Objective</vt:lpstr>
      <vt:lpstr>Course Requirements and Materials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Engelhard, M.D., Ph.D.</dc:creator>
  <cp:lastModifiedBy>Matthew Engelhard, M.D., Ph.D.</cp:lastModifiedBy>
  <cp:revision>71</cp:revision>
  <dcterms:created xsi:type="dcterms:W3CDTF">2021-02-25T03:18:23Z</dcterms:created>
  <dcterms:modified xsi:type="dcterms:W3CDTF">2021-05-04T04:05:23Z</dcterms:modified>
</cp:coreProperties>
</file>

<file path=docProps/thumbnail.jpeg>
</file>